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75"/>
  </p:notesMasterIdLst>
  <p:sldIdLst>
    <p:sldId id="276" r:id="rId6"/>
    <p:sldId id="275" r:id="rId7"/>
    <p:sldId id="437" r:id="rId8"/>
    <p:sldId id="287" r:id="rId9"/>
    <p:sldId id="301" r:id="rId10"/>
    <p:sldId id="302" r:id="rId11"/>
    <p:sldId id="404" r:id="rId12"/>
    <p:sldId id="403" r:id="rId13"/>
    <p:sldId id="411" r:id="rId14"/>
    <p:sldId id="399" r:id="rId15"/>
    <p:sldId id="405" r:id="rId16"/>
    <p:sldId id="400" r:id="rId17"/>
    <p:sldId id="406" r:id="rId18"/>
    <p:sldId id="401" r:id="rId19"/>
    <p:sldId id="402" r:id="rId20"/>
    <p:sldId id="408" r:id="rId21"/>
    <p:sldId id="409" r:id="rId22"/>
    <p:sldId id="410" r:id="rId23"/>
    <p:sldId id="407" r:id="rId24"/>
    <p:sldId id="414" r:id="rId25"/>
    <p:sldId id="415" r:id="rId26"/>
    <p:sldId id="413" r:id="rId27"/>
    <p:sldId id="412" r:id="rId28"/>
    <p:sldId id="419" r:id="rId29"/>
    <p:sldId id="416" r:id="rId30"/>
    <p:sldId id="420" r:id="rId31"/>
    <p:sldId id="417" r:id="rId32"/>
    <p:sldId id="418" r:id="rId33"/>
    <p:sldId id="421" r:id="rId34"/>
    <p:sldId id="422" r:id="rId35"/>
    <p:sldId id="423" r:id="rId36"/>
    <p:sldId id="424" r:id="rId37"/>
    <p:sldId id="425" r:id="rId38"/>
    <p:sldId id="426" r:id="rId39"/>
    <p:sldId id="427" r:id="rId40"/>
    <p:sldId id="430" r:id="rId41"/>
    <p:sldId id="428" r:id="rId42"/>
    <p:sldId id="429" r:id="rId43"/>
    <p:sldId id="431" r:id="rId44"/>
    <p:sldId id="432" r:id="rId45"/>
    <p:sldId id="438" r:id="rId46"/>
    <p:sldId id="439" r:id="rId47"/>
    <p:sldId id="440" r:id="rId48"/>
    <p:sldId id="441" r:id="rId49"/>
    <p:sldId id="442" r:id="rId50"/>
    <p:sldId id="444" r:id="rId51"/>
    <p:sldId id="443"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460" r:id="rId68"/>
    <p:sldId id="461" r:id="rId69"/>
    <p:sldId id="433" r:id="rId70"/>
    <p:sldId id="434" r:id="rId71"/>
    <p:sldId id="435" r:id="rId72"/>
    <p:sldId id="436" r:id="rId73"/>
    <p:sldId id="383" r:id="rId7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p:cViewPr varScale="1">
        <p:scale>
          <a:sx n="63" d="100"/>
          <a:sy n="63" d="100"/>
        </p:scale>
        <p:origin x="832"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32489A37-D6FB-476F-AC3A-2E66FED0211C}"/>
  </pc:docChgLst>
  <pc:docChgLst>
    <pc:chgData name="Gé Verbeek" userId="20d2065d-8055-4a68-a463-00777506795f" providerId="ADAL" clId="{8646FAB8-BC73-402B-B707-AD2CAFF4C1CC}"/>
    <pc:docChg chg="custSel delSld modSld sldOrd">
      <pc:chgData name="Gé Verbeek" userId="20d2065d-8055-4a68-a463-00777506795f" providerId="ADAL" clId="{8646FAB8-BC73-402B-B707-AD2CAFF4C1CC}" dt="2023-02-08T14:49:10.059" v="60"/>
      <pc:docMkLst>
        <pc:docMk/>
      </pc:docMkLst>
      <pc:sldChg chg="ord">
        <pc:chgData name="Gé Verbeek" userId="20d2065d-8055-4a68-a463-00777506795f" providerId="ADAL" clId="{8646FAB8-BC73-402B-B707-AD2CAFF4C1CC}" dt="2023-02-08T14:12:03.099" v="0"/>
        <pc:sldMkLst>
          <pc:docMk/>
          <pc:sldMk cId="4260736281" sldId="276"/>
        </pc:sldMkLst>
      </pc:sldChg>
      <pc:sldChg chg="ord">
        <pc:chgData name="Gé Verbeek" userId="20d2065d-8055-4a68-a463-00777506795f" providerId="ADAL" clId="{8646FAB8-BC73-402B-B707-AD2CAFF4C1CC}" dt="2023-02-08T14:12:16.970" v="1"/>
        <pc:sldMkLst>
          <pc:docMk/>
          <pc:sldMk cId="1907920287" sldId="287"/>
        </pc:sldMkLst>
      </pc:sldChg>
      <pc:sldChg chg="addSp delSp modSp">
        <pc:chgData name="Gé Verbeek" userId="20d2065d-8055-4a68-a463-00777506795f" providerId="ADAL" clId="{8646FAB8-BC73-402B-B707-AD2CAFF4C1CC}" dt="2023-02-08T14:18:17.189" v="8" actId="1076"/>
        <pc:sldMkLst>
          <pc:docMk/>
          <pc:sldMk cId="2363639458" sldId="302"/>
        </pc:sldMkLst>
        <pc:spChg chg="mod">
          <ac:chgData name="Gé Verbeek" userId="20d2065d-8055-4a68-a463-00777506795f" providerId="ADAL" clId="{8646FAB8-BC73-402B-B707-AD2CAFF4C1CC}" dt="2023-02-08T14:17:41.046" v="3"/>
          <ac:spMkLst>
            <pc:docMk/>
            <pc:sldMk cId="2363639458" sldId="302"/>
            <ac:spMk id="2" creationId="{99D90AE0-95A5-4983-B940-404960687EF2}"/>
          </ac:spMkLst>
        </pc:spChg>
        <pc:picChg chg="add mod">
          <ac:chgData name="Gé Verbeek" userId="20d2065d-8055-4a68-a463-00777506795f" providerId="ADAL" clId="{8646FAB8-BC73-402B-B707-AD2CAFF4C1CC}" dt="2023-02-08T14:18:17.189" v="8" actId="1076"/>
          <ac:picMkLst>
            <pc:docMk/>
            <pc:sldMk cId="2363639458" sldId="302"/>
            <ac:picMk id="4" creationId="{F73F060A-BF0D-4D12-8F10-0D61BC858761}"/>
          </ac:picMkLst>
        </pc:picChg>
        <pc:picChg chg="del">
          <ac:chgData name="Gé Verbeek" userId="20d2065d-8055-4a68-a463-00777506795f" providerId="ADAL" clId="{8646FAB8-BC73-402B-B707-AD2CAFF4C1CC}" dt="2023-02-08T14:18:03.447" v="4" actId="478"/>
          <ac:picMkLst>
            <pc:docMk/>
            <pc:sldMk cId="2363639458" sldId="302"/>
            <ac:picMk id="8" creationId="{53DAA1D3-BF4E-474C-A1BC-A57B33D6FCA3}"/>
          </ac:picMkLst>
        </pc:picChg>
      </pc:sldChg>
      <pc:sldChg chg="del">
        <pc:chgData name="Gé Verbeek" userId="20d2065d-8055-4a68-a463-00777506795f" providerId="ADAL" clId="{8646FAB8-BC73-402B-B707-AD2CAFF4C1CC}" dt="2023-02-08T14:13:13.356" v="2" actId="2696"/>
        <pc:sldMkLst>
          <pc:docMk/>
          <pc:sldMk cId="2852106234" sldId="387"/>
        </pc:sldMkLst>
      </pc:sldChg>
      <pc:sldChg chg="modSp">
        <pc:chgData name="Gé Verbeek" userId="20d2065d-8055-4a68-a463-00777506795f" providerId="ADAL" clId="{8646FAB8-BC73-402B-B707-AD2CAFF4C1CC}" dt="2023-02-08T14:23:45.683" v="19" actId="14100"/>
        <pc:sldMkLst>
          <pc:docMk/>
          <pc:sldMk cId="2610319664" sldId="401"/>
        </pc:sldMkLst>
        <pc:picChg chg="mod">
          <ac:chgData name="Gé Verbeek" userId="20d2065d-8055-4a68-a463-00777506795f" providerId="ADAL" clId="{8646FAB8-BC73-402B-B707-AD2CAFF4C1CC}" dt="2023-02-08T14:23:45.683" v="19" actId="14100"/>
          <ac:picMkLst>
            <pc:docMk/>
            <pc:sldMk cId="2610319664" sldId="401"/>
            <ac:picMk id="2" creationId="{2E81BC21-8F09-42A4-A76B-F3EC8166CF62}"/>
          </ac:picMkLst>
        </pc:picChg>
      </pc:sldChg>
      <pc:sldChg chg="modAnim">
        <pc:chgData name="Gé Verbeek" userId="20d2065d-8055-4a68-a463-00777506795f" providerId="ADAL" clId="{8646FAB8-BC73-402B-B707-AD2CAFF4C1CC}" dt="2023-02-08T14:20:52.614" v="16"/>
        <pc:sldMkLst>
          <pc:docMk/>
          <pc:sldMk cId="1128482596" sldId="402"/>
        </pc:sldMkLst>
      </pc:sldChg>
      <pc:sldChg chg="modAnim">
        <pc:chgData name="Gé Verbeek" userId="20d2065d-8055-4a68-a463-00777506795f" providerId="ADAL" clId="{8646FAB8-BC73-402B-B707-AD2CAFF4C1CC}" dt="2023-02-08T14:19:06.891" v="10"/>
        <pc:sldMkLst>
          <pc:docMk/>
          <pc:sldMk cId="2412960305" sldId="403"/>
        </pc:sldMkLst>
      </pc:sldChg>
      <pc:sldChg chg="modAnim">
        <pc:chgData name="Gé Verbeek" userId="20d2065d-8055-4a68-a463-00777506795f" providerId="ADAL" clId="{8646FAB8-BC73-402B-B707-AD2CAFF4C1CC}" dt="2023-02-08T14:18:58.567" v="9"/>
        <pc:sldMkLst>
          <pc:docMk/>
          <pc:sldMk cId="348584394" sldId="404"/>
        </pc:sldMkLst>
      </pc:sldChg>
      <pc:sldChg chg="modAnim">
        <pc:chgData name="Gé Verbeek" userId="20d2065d-8055-4a68-a463-00777506795f" providerId="ADAL" clId="{8646FAB8-BC73-402B-B707-AD2CAFF4C1CC}" dt="2023-02-08T14:19:30.881" v="12"/>
        <pc:sldMkLst>
          <pc:docMk/>
          <pc:sldMk cId="2490569111" sldId="405"/>
        </pc:sldMkLst>
      </pc:sldChg>
      <pc:sldChg chg="modSp">
        <pc:chgData name="Gé Verbeek" userId="20d2065d-8055-4a68-a463-00777506795f" providerId="ADAL" clId="{8646FAB8-BC73-402B-B707-AD2CAFF4C1CC}" dt="2023-02-08T14:20:31.673" v="15" actId="1076"/>
        <pc:sldMkLst>
          <pc:docMk/>
          <pc:sldMk cId="3020942915" sldId="406"/>
        </pc:sldMkLst>
        <pc:spChg chg="mod">
          <ac:chgData name="Gé Verbeek" userId="20d2065d-8055-4a68-a463-00777506795f" providerId="ADAL" clId="{8646FAB8-BC73-402B-B707-AD2CAFF4C1CC}" dt="2023-02-08T14:20:31.673" v="15" actId="1076"/>
          <ac:spMkLst>
            <pc:docMk/>
            <pc:sldMk cId="3020942915" sldId="406"/>
            <ac:spMk id="7171" creationId="{E224BC8B-2913-4038-A10D-36A485D9D174}"/>
          </ac:spMkLst>
        </pc:spChg>
        <pc:picChg chg="mod">
          <ac:chgData name="Gé Verbeek" userId="20d2065d-8055-4a68-a463-00777506795f" providerId="ADAL" clId="{8646FAB8-BC73-402B-B707-AD2CAFF4C1CC}" dt="2023-02-08T14:20:25.768" v="14" actId="1076"/>
          <ac:picMkLst>
            <pc:docMk/>
            <pc:sldMk cId="3020942915" sldId="406"/>
            <ac:picMk id="1026" creationId="{75FD541F-B165-49B1-8E48-CE24326A737A}"/>
          </ac:picMkLst>
        </pc:picChg>
      </pc:sldChg>
      <pc:sldChg chg="modAnim">
        <pc:chgData name="Gé Verbeek" userId="20d2065d-8055-4a68-a463-00777506795f" providerId="ADAL" clId="{8646FAB8-BC73-402B-B707-AD2CAFF4C1CC}" dt="2023-02-08T14:22:04.925" v="17"/>
        <pc:sldMkLst>
          <pc:docMk/>
          <pc:sldMk cId="679539673" sldId="408"/>
        </pc:sldMkLst>
      </pc:sldChg>
      <pc:sldChg chg="modSp">
        <pc:chgData name="Gé Verbeek" userId="20d2065d-8055-4a68-a463-00777506795f" providerId="ADAL" clId="{8646FAB8-BC73-402B-B707-AD2CAFF4C1CC}" dt="2023-02-08T14:23:38.397" v="18" actId="14100"/>
        <pc:sldMkLst>
          <pc:docMk/>
          <pc:sldMk cId="607444316" sldId="410"/>
        </pc:sldMkLst>
        <pc:picChg chg="mod">
          <ac:chgData name="Gé Verbeek" userId="20d2065d-8055-4a68-a463-00777506795f" providerId="ADAL" clId="{8646FAB8-BC73-402B-B707-AD2CAFF4C1CC}" dt="2023-02-08T14:23:38.397" v="18" actId="14100"/>
          <ac:picMkLst>
            <pc:docMk/>
            <pc:sldMk cId="607444316" sldId="410"/>
            <ac:picMk id="2" creationId="{BB2CDD12-EF32-4542-A557-1913DF887EDD}"/>
          </ac:picMkLst>
        </pc:picChg>
      </pc:sldChg>
      <pc:sldChg chg="modAnim">
        <pc:chgData name="Gé Verbeek" userId="20d2065d-8055-4a68-a463-00777506795f" providerId="ADAL" clId="{8646FAB8-BC73-402B-B707-AD2CAFF4C1CC}" dt="2023-02-08T14:19:18.318" v="11"/>
        <pc:sldMkLst>
          <pc:docMk/>
          <pc:sldMk cId="1858702677" sldId="411"/>
        </pc:sldMkLst>
      </pc:sldChg>
      <pc:sldChg chg="modAnim">
        <pc:chgData name="Gé Verbeek" userId="20d2065d-8055-4a68-a463-00777506795f" providerId="ADAL" clId="{8646FAB8-BC73-402B-B707-AD2CAFF4C1CC}" dt="2023-02-08T14:24:35.201" v="21"/>
        <pc:sldMkLst>
          <pc:docMk/>
          <pc:sldMk cId="796328903" sldId="412"/>
        </pc:sldMkLst>
      </pc:sldChg>
      <pc:sldChg chg="modSp ord">
        <pc:chgData name="Gé Verbeek" userId="20d2065d-8055-4a68-a463-00777506795f" providerId="ADAL" clId="{8646FAB8-BC73-402B-B707-AD2CAFF4C1CC}" dt="2023-02-08T14:35:40.647" v="35"/>
        <pc:sldMkLst>
          <pc:docMk/>
          <pc:sldMk cId="3535558287" sldId="413"/>
        </pc:sldMkLst>
        <pc:picChg chg="mod">
          <ac:chgData name="Gé Verbeek" userId="20d2065d-8055-4a68-a463-00777506795f" providerId="ADAL" clId="{8646FAB8-BC73-402B-B707-AD2CAFF4C1CC}" dt="2023-02-08T14:34:16.309" v="33" actId="1076"/>
          <ac:picMkLst>
            <pc:docMk/>
            <pc:sldMk cId="3535558287" sldId="413"/>
            <ac:picMk id="2" creationId="{327C851F-8205-4DD2-987C-73DDE6EAD0BB}"/>
          </ac:picMkLst>
        </pc:picChg>
      </pc:sldChg>
      <pc:sldChg chg="modAnim">
        <pc:chgData name="Gé Verbeek" userId="20d2065d-8055-4a68-a463-00777506795f" providerId="ADAL" clId="{8646FAB8-BC73-402B-B707-AD2CAFF4C1CC}" dt="2023-02-08T14:24:15.069" v="20"/>
        <pc:sldMkLst>
          <pc:docMk/>
          <pc:sldMk cId="1812832322" sldId="415"/>
        </pc:sldMkLst>
      </pc:sldChg>
      <pc:sldChg chg="modSp modAnim">
        <pc:chgData name="Gé Verbeek" userId="20d2065d-8055-4a68-a463-00777506795f" providerId="ADAL" clId="{8646FAB8-BC73-402B-B707-AD2CAFF4C1CC}" dt="2023-02-08T14:25:28.691" v="24" actId="20577"/>
        <pc:sldMkLst>
          <pc:docMk/>
          <pc:sldMk cId="3546360692" sldId="416"/>
        </pc:sldMkLst>
        <pc:spChg chg="mod">
          <ac:chgData name="Gé Verbeek" userId="20d2065d-8055-4a68-a463-00777506795f" providerId="ADAL" clId="{8646FAB8-BC73-402B-B707-AD2CAFF4C1CC}" dt="2023-02-08T14:25:28.691" v="24" actId="20577"/>
          <ac:spMkLst>
            <pc:docMk/>
            <pc:sldMk cId="3546360692" sldId="416"/>
            <ac:spMk id="7171" creationId="{E224BC8B-2913-4038-A10D-36A485D9D174}"/>
          </ac:spMkLst>
        </pc:spChg>
      </pc:sldChg>
      <pc:sldChg chg="modSp modAnim">
        <pc:chgData name="Gé Verbeek" userId="20d2065d-8055-4a68-a463-00777506795f" providerId="ADAL" clId="{8646FAB8-BC73-402B-B707-AD2CAFF4C1CC}" dt="2023-02-08T14:26:57.654" v="31" actId="14100"/>
        <pc:sldMkLst>
          <pc:docMk/>
          <pc:sldMk cId="530500795" sldId="417"/>
        </pc:sldMkLst>
        <pc:spChg chg="mod">
          <ac:chgData name="Gé Verbeek" userId="20d2065d-8055-4a68-a463-00777506795f" providerId="ADAL" clId="{8646FAB8-BC73-402B-B707-AD2CAFF4C1CC}" dt="2023-02-08T14:26:57.654" v="31" actId="14100"/>
          <ac:spMkLst>
            <pc:docMk/>
            <pc:sldMk cId="530500795" sldId="417"/>
            <ac:spMk id="7171" creationId="{E224BC8B-2913-4038-A10D-36A485D9D174}"/>
          </ac:spMkLst>
        </pc:spChg>
      </pc:sldChg>
      <pc:sldChg chg="modAnim">
        <pc:chgData name="Gé Verbeek" userId="20d2065d-8055-4a68-a463-00777506795f" providerId="ADAL" clId="{8646FAB8-BC73-402B-B707-AD2CAFF4C1CC}" dt="2023-02-08T14:37:23.882" v="36"/>
        <pc:sldMkLst>
          <pc:docMk/>
          <pc:sldMk cId="127649375" sldId="418"/>
        </pc:sldMkLst>
      </pc:sldChg>
      <pc:sldChg chg="modAnim">
        <pc:chgData name="Gé Verbeek" userId="20d2065d-8055-4a68-a463-00777506795f" providerId="ADAL" clId="{8646FAB8-BC73-402B-B707-AD2CAFF4C1CC}" dt="2023-02-08T14:24:49.633" v="22"/>
        <pc:sldMkLst>
          <pc:docMk/>
          <pc:sldMk cId="3509761211" sldId="419"/>
        </pc:sldMkLst>
      </pc:sldChg>
      <pc:sldChg chg="modSp modAnim">
        <pc:chgData name="Gé Verbeek" userId="20d2065d-8055-4a68-a463-00777506795f" providerId="ADAL" clId="{8646FAB8-BC73-402B-B707-AD2CAFF4C1CC}" dt="2023-02-08T14:26:20.637" v="27"/>
        <pc:sldMkLst>
          <pc:docMk/>
          <pc:sldMk cId="3286461422" sldId="420"/>
        </pc:sldMkLst>
        <pc:spChg chg="mod">
          <ac:chgData name="Gé Verbeek" userId="20d2065d-8055-4a68-a463-00777506795f" providerId="ADAL" clId="{8646FAB8-BC73-402B-B707-AD2CAFF4C1CC}" dt="2023-02-08T14:26:16.116" v="26" actId="1076"/>
          <ac:spMkLst>
            <pc:docMk/>
            <pc:sldMk cId="3286461422" sldId="420"/>
            <ac:spMk id="7171" creationId="{E224BC8B-2913-4038-A10D-36A485D9D174}"/>
          </ac:spMkLst>
        </pc:spChg>
      </pc:sldChg>
      <pc:sldChg chg="modAnim">
        <pc:chgData name="Gé Verbeek" userId="20d2065d-8055-4a68-a463-00777506795f" providerId="ADAL" clId="{8646FAB8-BC73-402B-B707-AD2CAFF4C1CC}" dt="2023-02-08T14:37:28.502" v="37"/>
        <pc:sldMkLst>
          <pc:docMk/>
          <pc:sldMk cId="178580483" sldId="421"/>
        </pc:sldMkLst>
      </pc:sldChg>
      <pc:sldChg chg="modAnim">
        <pc:chgData name="Gé Verbeek" userId="20d2065d-8055-4a68-a463-00777506795f" providerId="ADAL" clId="{8646FAB8-BC73-402B-B707-AD2CAFF4C1CC}" dt="2023-02-08T14:37:32.824" v="38"/>
        <pc:sldMkLst>
          <pc:docMk/>
          <pc:sldMk cId="291004843" sldId="422"/>
        </pc:sldMkLst>
      </pc:sldChg>
      <pc:sldChg chg="modAnim">
        <pc:chgData name="Gé Verbeek" userId="20d2065d-8055-4a68-a463-00777506795f" providerId="ADAL" clId="{8646FAB8-BC73-402B-B707-AD2CAFF4C1CC}" dt="2023-02-08T14:37:37.624" v="39"/>
        <pc:sldMkLst>
          <pc:docMk/>
          <pc:sldMk cId="3486730097" sldId="423"/>
        </pc:sldMkLst>
      </pc:sldChg>
      <pc:sldChg chg="modAnim">
        <pc:chgData name="Gé Verbeek" userId="20d2065d-8055-4a68-a463-00777506795f" providerId="ADAL" clId="{8646FAB8-BC73-402B-B707-AD2CAFF4C1CC}" dt="2023-02-08T14:38:29.014" v="40"/>
        <pc:sldMkLst>
          <pc:docMk/>
          <pc:sldMk cId="2914928942" sldId="427"/>
        </pc:sldMkLst>
      </pc:sldChg>
      <pc:sldChg chg="modSp">
        <pc:chgData name="Gé Verbeek" userId="20d2065d-8055-4a68-a463-00777506795f" providerId="ADAL" clId="{8646FAB8-BC73-402B-B707-AD2CAFF4C1CC}" dt="2023-02-08T14:38:50.215" v="43" actId="1076"/>
        <pc:sldMkLst>
          <pc:docMk/>
          <pc:sldMk cId="3458396223" sldId="428"/>
        </pc:sldMkLst>
        <pc:picChg chg="mod">
          <ac:chgData name="Gé Verbeek" userId="20d2065d-8055-4a68-a463-00777506795f" providerId="ADAL" clId="{8646FAB8-BC73-402B-B707-AD2CAFF4C1CC}" dt="2023-02-08T14:38:50.215" v="43" actId="1076"/>
          <ac:picMkLst>
            <pc:docMk/>
            <pc:sldMk cId="3458396223" sldId="428"/>
            <ac:picMk id="2" creationId="{35981DEE-10E1-4131-AF6C-B2AE88706CD0}"/>
          </ac:picMkLst>
        </pc:picChg>
      </pc:sldChg>
      <pc:sldChg chg="modAnim">
        <pc:chgData name="Gé Verbeek" userId="20d2065d-8055-4a68-a463-00777506795f" providerId="ADAL" clId="{8646FAB8-BC73-402B-B707-AD2CAFF4C1CC}" dt="2023-02-08T14:39:41.881" v="44"/>
        <pc:sldMkLst>
          <pc:docMk/>
          <pc:sldMk cId="2118455869" sldId="429"/>
        </pc:sldMkLst>
      </pc:sldChg>
      <pc:sldChg chg="modAnim">
        <pc:chgData name="Gé Verbeek" userId="20d2065d-8055-4a68-a463-00777506795f" providerId="ADAL" clId="{8646FAB8-BC73-402B-B707-AD2CAFF4C1CC}" dt="2023-02-08T14:38:39.769" v="41"/>
        <pc:sldMkLst>
          <pc:docMk/>
          <pc:sldMk cId="4268474725" sldId="430"/>
        </pc:sldMkLst>
      </pc:sldChg>
      <pc:sldChg chg="modSp modAnim">
        <pc:chgData name="Gé Verbeek" userId="20d2065d-8055-4a68-a463-00777506795f" providerId="ADAL" clId="{8646FAB8-BC73-402B-B707-AD2CAFF4C1CC}" dt="2023-02-08T14:41:38.397" v="53" actId="20577"/>
        <pc:sldMkLst>
          <pc:docMk/>
          <pc:sldMk cId="685477571" sldId="432"/>
        </pc:sldMkLst>
        <pc:spChg chg="mod">
          <ac:chgData name="Gé Verbeek" userId="20d2065d-8055-4a68-a463-00777506795f" providerId="ADAL" clId="{8646FAB8-BC73-402B-B707-AD2CAFF4C1CC}" dt="2023-02-08T14:41:38.397" v="53" actId="20577"/>
          <ac:spMkLst>
            <pc:docMk/>
            <pc:sldMk cId="685477571" sldId="432"/>
            <ac:spMk id="7171" creationId="{E224BC8B-2913-4038-A10D-36A485D9D174}"/>
          </ac:spMkLst>
        </pc:spChg>
        <pc:picChg chg="mod">
          <ac:chgData name="Gé Verbeek" userId="20d2065d-8055-4a68-a463-00777506795f" providerId="ADAL" clId="{8646FAB8-BC73-402B-B707-AD2CAFF4C1CC}" dt="2023-02-08T14:41:02.708" v="47" actId="1076"/>
          <ac:picMkLst>
            <pc:docMk/>
            <pc:sldMk cId="685477571" sldId="432"/>
            <ac:picMk id="2" creationId="{81699D38-D128-4457-A5EC-48B9B77D8423}"/>
          </ac:picMkLst>
        </pc:picChg>
      </pc:sldChg>
      <pc:sldChg chg="modAnim">
        <pc:chgData name="Gé Verbeek" userId="20d2065d-8055-4a68-a463-00777506795f" providerId="ADAL" clId="{8646FAB8-BC73-402B-B707-AD2CAFF4C1CC}" dt="2023-02-08T14:47:10.746" v="55"/>
        <pc:sldMkLst>
          <pc:docMk/>
          <pc:sldMk cId="871530966" sldId="438"/>
        </pc:sldMkLst>
      </pc:sldChg>
      <pc:sldChg chg="modAnim">
        <pc:chgData name="Gé Verbeek" userId="20d2065d-8055-4a68-a463-00777506795f" providerId="ADAL" clId="{8646FAB8-BC73-402B-B707-AD2CAFF4C1CC}" dt="2023-02-08T14:47:38.653" v="56"/>
        <pc:sldMkLst>
          <pc:docMk/>
          <pc:sldMk cId="11079121" sldId="442"/>
        </pc:sldMkLst>
      </pc:sldChg>
      <pc:sldChg chg="modSp modAnim">
        <pc:chgData name="Gé Verbeek" userId="20d2065d-8055-4a68-a463-00777506795f" providerId="ADAL" clId="{8646FAB8-BC73-402B-B707-AD2CAFF4C1CC}" dt="2023-02-08T14:48:08.243" v="58" actId="20577"/>
        <pc:sldMkLst>
          <pc:docMk/>
          <pc:sldMk cId="2263193957" sldId="443"/>
        </pc:sldMkLst>
        <pc:spChg chg="mod">
          <ac:chgData name="Gé Verbeek" userId="20d2065d-8055-4a68-a463-00777506795f" providerId="ADAL" clId="{8646FAB8-BC73-402B-B707-AD2CAFF4C1CC}" dt="2023-02-08T14:48:08.243" v="58" actId="20577"/>
          <ac:spMkLst>
            <pc:docMk/>
            <pc:sldMk cId="2263193957" sldId="443"/>
            <ac:spMk id="3" creationId="{17DA2D86-0AEB-42FE-8113-E51198D117FE}"/>
          </ac:spMkLst>
        </pc:spChg>
      </pc:sldChg>
      <pc:sldChg chg="ord">
        <pc:chgData name="Gé Verbeek" userId="20d2065d-8055-4a68-a463-00777506795f" providerId="ADAL" clId="{8646FAB8-BC73-402B-B707-AD2CAFF4C1CC}" dt="2023-02-08T14:48:41.356" v="59"/>
        <pc:sldMkLst>
          <pc:docMk/>
          <pc:sldMk cId="1369339275" sldId="444"/>
        </pc:sldMkLst>
      </pc:sldChg>
      <pc:sldChg chg="modAnim">
        <pc:chgData name="Gé Verbeek" userId="20d2065d-8055-4a68-a463-00777506795f" providerId="ADAL" clId="{8646FAB8-BC73-402B-B707-AD2CAFF4C1CC}" dt="2023-02-08T14:49:10.059" v="60"/>
        <pc:sldMkLst>
          <pc:docMk/>
          <pc:sldMk cId="1548774459" sldId="445"/>
        </pc:sldMkLst>
      </pc:sldChg>
    </pc:docChg>
  </pc:docChgLst>
  <pc:docChgLst>
    <pc:chgData name="Gé Verbeek" userId="20d2065d-8055-4a68-a463-00777506795f" providerId="ADAL" clId="{9F662FC8-0B82-4860-8CD4-124C14146559}"/>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10262-FDCC-4551-9E8E-B41DAC6F40EB}" type="datetimeFigureOut">
              <a:rPr lang="nl-NL" smtClean="0"/>
              <a:t>8-2-2023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8CDF-8E2F-4D9F-8374-07B3FB2753DC}" type="slidenum">
              <a:rPr lang="nl-NL" smtClean="0"/>
              <a:t>‹nr.›</a:t>
            </a:fld>
            <a:endParaRPr lang="nl-NL"/>
          </a:p>
        </p:txBody>
      </p:sp>
    </p:spTree>
    <p:extLst>
      <p:ext uri="{BB962C8B-B14F-4D97-AF65-F5344CB8AC3E}">
        <p14:creationId xmlns:p14="http://schemas.microsoft.com/office/powerpoint/2010/main" val="145684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6</a:t>
            </a:fld>
            <a:endParaRPr lang="nl-NL"/>
          </a:p>
        </p:txBody>
      </p:sp>
    </p:spTree>
    <p:extLst>
      <p:ext uri="{BB962C8B-B14F-4D97-AF65-F5344CB8AC3E}">
        <p14:creationId xmlns:p14="http://schemas.microsoft.com/office/powerpoint/2010/main" val="323405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828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037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6232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221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516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190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07705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457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6636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3742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7831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324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7495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522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17549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34480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865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0283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762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0204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9922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6908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13247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2192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4475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9610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7030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2097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7831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69</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017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8297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3255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9139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160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84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36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53055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48506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88134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0089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71450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15167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68805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1968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693719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48227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60618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498795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32728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32879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76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17759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C2A4DF-0FBC-4F54-BC60-F835AA6C692B}" type="datetimeFigureOut">
              <a:rPr lang="nl-NL" smtClean="0"/>
              <a:t>8-2-2023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18440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0C2A4DF-0FBC-4F54-BC60-F835AA6C692B}" type="datetimeFigureOut">
              <a:rPr lang="nl-NL" smtClean="0"/>
              <a:t>8-2-2023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780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C2A4DF-0FBC-4F54-BC60-F835AA6C692B}" type="datetimeFigureOut">
              <a:rPr lang="nl-NL" smtClean="0"/>
              <a:t>8-2-2023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00417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89135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04629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2A4DF-0FBC-4F54-BC60-F835AA6C692B}" type="datetimeFigureOut">
              <a:rPr lang="nl-NL" smtClean="0"/>
              <a:t>8-2-2023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3D5F-DB0C-43E2-A445-7F025C185C56}" type="slidenum">
              <a:rPr lang="nl-NL" smtClean="0"/>
              <a:t>‹nr.›</a:t>
            </a:fld>
            <a:endParaRPr lang="nl-NL"/>
          </a:p>
        </p:txBody>
      </p:sp>
    </p:spTree>
    <p:extLst>
      <p:ext uri="{BB962C8B-B14F-4D97-AF65-F5344CB8AC3E}">
        <p14:creationId xmlns:p14="http://schemas.microsoft.com/office/powerpoint/2010/main" val="116433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142103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royalbrinkman.nl/top-cleaner-kasdekreiniger-999700020"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ideo" Target="https://www.youtube.com/embed/wtmXvwC1lTw"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video" Target="https://www.youtube.com/embed/bxb2CCLo1O0"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video" Target="https://www.youtube.com/embed/vLyDYSyRB3U"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royalbrinkman.nl/content/files/productdocuments/Topcleaner%20SDS%20NL_BD038339.pdf"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video" Target="https://www.youtube.com/embed/jA9V4uvJHfE" TargetMode="Externa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video" Target="https://www.youtube.com/embed/YhPKcUuQZ1A"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video" Target="https://www.youtube.com/embed/tRfByRK2tAU"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hyperlink" Target="http://www.mardenkro.com/" TargetMode="External"/><Relationship Id="rId2" Type="http://schemas.openxmlformats.org/officeDocument/2006/relationships/hyperlink" Target="http://hermadix.com/" TargetMode="Externa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Kasdek</a:t>
            </a:r>
            <a:r>
              <a:rPr lang="nl-NL" altLang="nl-NL" b="1" dirty="0"/>
              <a:t> </a:t>
            </a:r>
            <a:r>
              <a:rPr lang="nl-NL" altLang="nl-NL" dirty="0"/>
              <a:t>reinigen </a:t>
            </a:r>
            <a:r>
              <a:rPr lang="nl-NL" altLang="nl-NL" b="1" dirty="0"/>
              <a:t>veiligheid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a:bodyPr>
          <a:lstStyle/>
          <a:p>
            <a:pPr indent="0">
              <a:buNone/>
              <a:defRPr/>
            </a:pPr>
            <a:r>
              <a:rPr lang="nl-NL" sz="2400" dirty="0"/>
              <a:t>Werken op hoogte brengt allerlei gevaren met zich mee. </a:t>
            </a:r>
          </a:p>
          <a:p>
            <a:pPr indent="0">
              <a:buNone/>
              <a:defRPr/>
            </a:pPr>
            <a:endParaRPr lang="nl-NL" sz="2400" dirty="0"/>
          </a:p>
          <a:p>
            <a:pPr indent="0">
              <a:buNone/>
              <a:defRPr/>
            </a:pPr>
            <a:r>
              <a:rPr lang="nl-NL" sz="2400" dirty="0"/>
              <a:t>Daarom is het heel belangrijk om bij werkzaamheden zoals het handmatig reinigen van een </a:t>
            </a:r>
            <a:r>
              <a:rPr lang="nl-NL" sz="2400" dirty="0" err="1"/>
              <a:t>kasdek</a:t>
            </a:r>
            <a:r>
              <a:rPr lang="nl-NL" sz="2400" dirty="0"/>
              <a:t> de juiste veiligheidsmaatregelen te treffen, zoals het dragen van een veiligheidsharnas. </a:t>
            </a:r>
          </a:p>
        </p:txBody>
      </p:sp>
      <p:pic>
        <p:nvPicPr>
          <p:cNvPr id="2" name="Afbeelding 1">
            <a:extLst>
              <a:ext uri="{FF2B5EF4-FFF2-40B4-BE49-F238E27FC236}">
                <a16:creationId xmlns:a16="http://schemas.microsoft.com/office/drawing/2014/main" id="{65B67624-495E-488D-9825-56B418E90E94}"/>
              </a:ext>
            </a:extLst>
          </p:cNvPr>
          <p:cNvPicPr>
            <a:picLocks noChangeAspect="1"/>
          </p:cNvPicPr>
          <p:nvPr/>
        </p:nvPicPr>
        <p:blipFill>
          <a:blip r:embed="rId3"/>
          <a:stretch>
            <a:fillRect/>
          </a:stretch>
        </p:blipFill>
        <p:spPr>
          <a:xfrm>
            <a:off x="5940152" y="4725144"/>
            <a:ext cx="2619375" cy="1743075"/>
          </a:xfrm>
          <a:prstGeom prst="rect">
            <a:avLst/>
          </a:prstGeom>
        </p:spPr>
      </p:pic>
    </p:spTree>
    <p:extLst>
      <p:ext uri="{BB962C8B-B14F-4D97-AF65-F5344CB8AC3E}">
        <p14:creationId xmlns:p14="http://schemas.microsoft.com/office/powerpoint/2010/main" val="36709801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Kasdek</a:t>
            </a:r>
            <a:r>
              <a:rPr lang="nl-NL" altLang="nl-NL" b="1" dirty="0"/>
              <a:t> </a:t>
            </a:r>
            <a:r>
              <a:rPr lang="nl-NL" altLang="nl-NL" dirty="0"/>
              <a:t>reinigen </a:t>
            </a:r>
            <a:r>
              <a:rPr lang="nl-NL" altLang="nl-NL" b="1" dirty="0"/>
              <a:t>veiligheid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772816"/>
            <a:ext cx="6192688" cy="3625703"/>
          </a:xfrm>
        </p:spPr>
        <p:txBody>
          <a:bodyPr>
            <a:normAutofit/>
          </a:bodyPr>
          <a:lstStyle/>
          <a:p>
            <a:pPr indent="0">
              <a:buNone/>
              <a:defRPr/>
            </a:pPr>
            <a:r>
              <a:rPr lang="nl-NL" sz="2400" dirty="0"/>
              <a:t>Maak bij het handmatig reinigen van het </a:t>
            </a:r>
            <a:r>
              <a:rPr lang="nl-NL" sz="2400" dirty="0" err="1"/>
              <a:t>kasdek</a:t>
            </a:r>
            <a:r>
              <a:rPr lang="nl-NL" sz="2400" dirty="0"/>
              <a:t> ook altijd gebruik van een gootwagen.</a:t>
            </a:r>
          </a:p>
          <a:p>
            <a:pPr indent="0">
              <a:buNone/>
              <a:defRPr/>
            </a:pPr>
            <a:endParaRPr lang="nl-NL" sz="2400" dirty="0"/>
          </a:p>
          <a:p>
            <a:pPr indent="0">
              <a:buNone/>
              <a:defRPr/>
            </a:pPr>
            <a:r>
              <a:rPr lang="nl-NL" sz="2400" dirty="0"/>
              <a:t>Dit maakt het lopen door de goten eenvoudiger, doordat het houvast biedt en je dus stabieler ben </a:t>
            </a:r>
          </a:p>
        </p:txBody>
      </p:sp>
      <p:pic>
        <p:nvPicPr>
          <p:cNvPr id="2" name="Afbeelding 1">
            <a:extLst>
              <a:ext uri="{FF2B5EF4-FFF2-40B4-BE49-F238E27FC236}">
                <a16:creationId xmlns:a16="http://schemas.microsoft.com/office/drawing/2014/main" id="{34F0614D-6B8F-44B8-AE74-BB2791E5283E}"/>
              </a:ext>
            </a:extLst>
          </p:cNvPr>
          <p:cNvPicPr>
            <a:picLocks noChangeAspect="1"/>
          </p:cNvPicPr>
          <p:nvPr/>
        </p:nvPicPr>
        <p:blipFill>
          <a:blip r:embed="rId3"/>
          <a:stretch>
            <a:fillRect/>
          </a:stretch>
        </p:blipFill>
        <p:spPr>
          <a:xfrm>
            <a:off x="4355976" y="4077072"/>
            <a:ext cx="3329947" cy="2497460"/>
          </a:xfrm>
          <a:prstGeom prst="rect">
            <a:avLst/>
          </a:prstGeom>
        </p:spPr>
      </p:pic>
    </p:spTree>
    <p:extLst>
      <p:ext uri="{BB962C8B-B14F-4D97-AF65-F5344CB8AC3E}">
        <p14:creationId xmlns:p14="http://schemas.microsoft.com/office/powerpoint/2010/main" val="24905691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Kasdek</a:t>
            </a:r>
            <a:r>
              <a:rPr lang="nl-NL" altLang="nl-NL" b="1" dirty="0"/>
              <a:t> reinigen met </a:t>
            </a:r>
            <a:r>
              <a:rPr lang="nl-NL" altLang="nl-NL" b="1" dirty="0" err="1"/>
              <a:t>dekwasser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a:bodyPr>
          <a:lstStyle/>
          <a:p>
            <a:pPr indent="0">
              <a:buNone/>
              <a:defRPr/>
            </a:pPr>
            <a:r>
              <a:rPr lang="nl-NL" sz="2400" dirty="0"/>
              <a:t>Het </a:t>
            </a:r>
            <a:r>
              <a:rPr lang="nl-NL" sz="2400" dirty="0" err="1"/>
              <a:t>kasdek</a:t>
            </a:r>
            <a:r>
              <a:rPr lang="nl-NL" sz="2400" dirty="0"/>
              <a:t> reinigen is het meest veilig wanneer er gebruik wordt gemaakt een </a:t>
            </a:r>
            <a:r>
              <a:rPr lang="nl-NL" sz="2400" dirty="0" err="1">
                <a:hlinkClick r:id="rId3"/>
              </a:rPr>
              <a:t>dekwasser</a:t>
            </a:r>
            <a:r>
              <a:rPr lang="nl-NL" sz="2400" dirty="0"/>
              <a:t> (ook wel </a:t>
            </a:r>
            <a:r>
              <a:rPr lang="nl-NL" sz="2400" dirty="0" err="1"/>
              <a:t>kasdekreiniger</a:t>
            </a:r>
            <a:r>
              <a:rPr lang="nl-NL" sz="2400" dirty="0"/>
              <a:t> genoemd). </a:t>
            </a:r>
          </a:p>
          <a:p>
            <a:pPr indent="0">
              <a:buNone/>
              <a:defRPr/>
            </a:pPr>
            <a:endParaRPr lang="nl-NL" sz="2400" dirty="0"/>
          </a:p>
          <a:p>
            <a:pPr indent="0">
              <a:buNone/>
              <a:defRPr/>
            </a:pPr>
            <a:r>
              <a:rPr lang="nl-NL" sz="2400" dirty="0"/>
              <a:t>Een </a:t>
            </a:r>
            <a:r>
              <a:rPr lang="nl-NL" sz="2400" dirty="0" err="1"/>
              <a:t>dekwasser</a:t>
            </a:r>
            <a:r>
              <a:rPr lang="nl-NL" sz="2400" dirty="0"/>
              <a:t> is een machine met borstels die is geplaatst op een platform dat zich automatisch over de kappen van het </a:t>
            </a:r>
            <a:r>
              <a:rPr lang="nl-NL" sz="2400" dirty="0" err="1"/>
              <a:t>kasdek</a:t>
            </a:r>
            <a:r>
              <a:rPr lang="nl-NL" sz="2400" dirty="0"/>
              <a:t> beweegt. </a:t>
            </a:r>
          </a:p>
        </p:txBody>
      </p:sp>
      <p:pic>
        <p:nvPicPr>
          <p:cNvPr id="2" name="Afbeelding 1">
            <a:extLst>
              <a:ext uri="{FF2B5EF4-FFF2-40B4-BE49-F238E27FC236}">
                <a16:creationId xmlns:a16="http://schemas.microsoft.com/office/drawing/2014/main" id="{8662D1F4-70CD-4248-A6F6-7967958A28E4}"/>
              </a:ext>
            </a:extLst>
          </p:cNvPr>
          <p:cNvPicPr>
            <a:picLocks noChangeAspect="1"/>
          </p:cNvPicPr>
          <p:nvPr/>
        </p:nvPicPr>
        <p:blipFill>
          <a:blip r:embed="rId4"/>
          <a:stretch>
            <a:fillRect/>
          </a:stretch>
        </p:blipFill>
        <p:spPr>
          <a:xfrm>
            <a:off x="4211960" y="5157192"/>
            <a:ext cx="4608512" cy="1418003"/>
          </a:xfrm>
          <a:prstGeom prst="rect">
            <a:avLst/>
          </a:prstGeom>
        </p:spPr>
      </p:pic>
    </p:spTree>
    <p:extLst>
      <p:ext uri="{BB962C8B-B14F-4D97-AF65-F5344CB8AC3E}">
        <p14:creationId xmlns:p14="http://schemas.microsoft.com/office/powerpoint/2010/main" val="31471324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fade">
                                      <p:cBhvr>
                                        <p:cTn id="19" dur="1000"/>
                                        <p:tgtEl>
                                          <p:spTgt spid="7171">
                                            <p:txEl>
                                              <p:pRg st="2" end="2"/>
                                            </p:txEl>
                                          </p:spTgt>
                                        </p:tgtEl>
                                      </p:cBhvr>
                                    </p:animEffect>
                                    <p:anim calcmode="lin" valueType="num">
                                      <p:cBhvr>
                                        <p:cTn id="2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Kasdek</a:t>
            </a:r>
            <a:r>
              <a:rPr lang="nl-NL" altLang="nl-NL" b="1" dirty="0"/>
              <a:t> reinigen met </a:t>
            </a:r>
            <a:r>
              <a:rPr lang="nl-NL" altLang="nl-NL" b="1" dirty="0" err="1"/>
              <a:t>dekwasser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88509" y="1296393"/>
            <a:ext cx="6192688" cy="3553695"/>
          </a:xfrm>
        </p:spPr>
        <p:txBody>
          <a:bodyPr>
            <a:normAutofit/>
          </a:bodyPr>
          <a:lstStyle/>
          <a:p>
            <a:pPr indent="0">
              <a:buNone/>
              <a:defRPr/>
            </a:pPr>
            <a:r>
              <a:rPr lang="nl-NL" sz="2400" dirty="0"/>
              <a:t>Door een </a:t>
            </a:r>
            <a:r>
              <a:rPr lang="nl-NL" sz="2400" dirty="0" err="1"/>
              <a:t>dekwasser</a:t>
            </a:r>
            <a:r>
              <a:rPr lang="nl-NL" sz="2400" dirty="0"/>
              <a:t> te gebruiken, is het niet langer nodig om werknemers gevaarlijke werkzaamheden op het </a:t>
            </a:r>
            <a:r>
              <a:rPr lang="nl-NL" sz="2400" dirty="0" err="1"/>
              <a:t>kasdek</a:t>
            </a:r>
            <a:r>
              <a:rPr lang="nl-NL" sz="2400" dirty="0"/>
              <a:t> uit te laten voeren. </a:t>
            </a:r>
          </a:p>
          <a:p>
            <a:pPr indent="0">
              <a:buNone/>
              <a:defRPr/>
            </a:pPr>
            <a:endParaRPr lang="nl-NL" sz="2400" dirty="0"/>
          </a:p>
          <a:p>
            <a:pPr indent="0">
              <a:buNone/>
              <a:defRPr/>
            </a:pPr>
            <a:r>
              <a:rPr lang="nl-NL" sz="2400" dirty="0"/>
              <a:t>De bediening van de </a:t>
            </a:r>
            <a:r>
              <a:rPr lang="nl-NL" sz="2400" dirty="0" err="1"/>
              <a:t>kasdekreiniger</a:t>
            </a:r>
            <a:r>
              <a:rPr lang="nl-NL" sz="2400" dirty="0"/>
              <a:t> gebeurt veilig vanaf de grond, en eventueel geheel automatisch.</a:t>
            </a:r>
          </a:p>
        </p:txBody>
      </p:sp>
      <p:pic>
        <p:nvPicPr>
          <p:cNvPr id="1026" name="Picture 2" descr="Altijd een schone kas : ReduSystems">
            <a:extLst>
              <a:ext uri="{FF2B5EF4-FFF2-40B4-BE49-F238E27FC236}">
                <a16:creationId xmlns:a16="http://schemas.microsoft.com/office/drawing/2014/main" id="{75FD541F-B165-49B1-8E48-CE24326A7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210387"/>
            <a:ext cx="451927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429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fade">
                                      <p:cBhvr>
                                        <p:cTn id="19" dur="1000"/>
                                        <p:tgtEl>
                                          <p:spTgt spid="7171">
                                            <p:txEl>
                                              <p:pRg st="2" end="2"/>
                                            </p:txEl>
                                          </p:spTgt>
                                        </p:tgtEl>
                                      </p:cBhvr>
                                    </p:animEffect>
                                    <p:anim calcmode="lin" valueType="num">
                                      <p:cBhvr>
                                        <p:cTn id="2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Volautomatische </a:t>
            </a:r>
            <a:r>
              <a:rPr lang="nl-NL" altLang="nl-NL" b="1" dirty="0" err="1"/>
              <a:t>dekwasser</a:t>
            </a:r>
            <a:endParaRPr lang="nl-NL" altLang="nl-NL" b="1" dirty="0"/>
          </a:p>
        </p:txBody>
      </p:sp>
      <p:pic>
        <p:nvPicPr>
          <p:cNvPr id="2" name="Onlinemedia 1">
            <a:hlinkClick r:id="" action="ppaction://media"/>
            <a:extLst>
              <a:ext uri="{FF2B5EF4-FFF2-40B4-BE49-F238E27FC236}">
                <a16:creationId xmlns:a16="http://schemas.microsoft.com/office/drawing/2014/main" id="{2E81BC21-8F09-42A4-A76B-F3EC8166CF62}"/>
              </a:ext>
            </a:extLst>
          </p:cNvPr>
          <p:cNvPicPr>
            <a:picLocks noGrp="1" noRot="1" noChangeAspect="1"/>
          </p:cNvPicPr>
          <p:nvPr>
            <p:ph idx="1"/>
            <a:videoFile r:link="rId1"/>
          </p:nvPr>
        </p:nvPicPr>
        <p:blipFill>
          <a:blip r:embed="rId4"/>
          <a:stretch>
            <a:fillRect/>
          </a:stretch>
        </p:blipFill>
        <p:spPr>
          <a:xfrm>
            <a:off x="825855" y="1844824"/>
            <a:ext cx="7936880" cy="4464496"/>
          </a:xfrm>
          <a:prstGeom prst="rect">
            <a:avLst/>
          </a:prstGeom>
        </p:spPr>
      </p:pic>
    </p:spTree>
    <p:extLst>
      <p:ext uri="{BB962C8B-B14F-4D97-AF65-F5344CB8AC3E}">
        <p14:creationId xmlns:p14="http://schemas.microsoft.com/office/powerpoint/2010/main" val="261031966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Veiligheidsmaatregelingen in de kas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700808"/>
            <a:ext cx="6480720" cy="4464496"/>
          </a:xfrm>
        </p:spPr>
        <p:txBody>
          <a:bodyPr>
            <a:noAutofit/>
          </a:bodyPr>
          <a:lstStyle/>
          <a:p>
            <a:pPr indent="0">
              <a:buNone/>
              <a:defRPr/>
            </a:pPr>
            <a:r>
              <a:rPr lang="nl-NL" sz="2400" dirty="0"/>
              <a:t>Niet alleen op de kas moet je rekening houden met veiligheid; ook in de kas moeten veiligheidsmaatregelen getroffen worden tijdens het reinigen van het </a:t>
            </a:r>
            <a:r>
              <a:rPr lang="nl-NL" sz="2400" dirty="0" err="1"/>
              <a:t>kasdek</a:t>
            </a:r>
            <a:r>
              <a:rPr lang="nl-NL" sz="2400" dirty="0"/>
              <a:t>. </a:t>
            </a:r>
          </a:p>
          <a:p>
            <a:pPr indent="0">
              <a:buNone/>
              <a:defRPr/>
            </a:pPr>
            <a:endParaRPr lang="nl-NL" sz="2400" dirty="0"/>
          </a:p>
          <a:p>
            <a:pPr indent="0">
              <a:buNone/>
              <a:defRPr/>
            </a:pPr>
            <a:r>
              <a:rPr lang="nl-NL" sz="2400" dirty="0"/>
              <a:t>Het is belangrijk dat er nooit iemand aanwezig is in de kasafdeling waarvan het </a:t>
            </a:r>
            <a:r>
              <a:rPr lang="nl-NL" sz="2400" dirty="0" err="1"/>
              <a:t>kasdek</a:t>
            </a:r>
            <a:r>
              <a:rPr lang="nl-NL" sz="2400" dirty="0"/>
              <a:t> gereinigd wordt - of dit nu handmatig of met behulp van een </a:t>
            </a:r>
            <a:r>
              <a:rPr lang="nl-NL" sz="2400" dirty="0" err="1"/>
              <a:t>dekwasser</a:t>
            </a:r>
            <a:r>
              <a:rPr lang="nl-NL" sz="2400" dirty="0"/>
              <a:t> gebeurt.</a:t>
            </a:r>
          </a:p>
          <a:p>
            <a:pPr indent="0">
              <a:buNone/>
              <a:defRPr/>
            </a:pPr>
            <a:endParaRPr lang="nl-NL" sz="2400" dirty="0"/>
          </a:p>
          <a:p>
            <a:pPr indent="0">
              <a:buNone/>
              <a:defRPr/>
            </a:pPr>
            <a:r>
              <a:rPr lang="nl-NL" sz="2400" dirty="0"/>
              <a:t>Het breken van een ruit (of erger) kan namelijk ook leiden tot ongevallen.</a:t>
            </a:r>
          </a:p>
        </p:txBody>
      </p:sp>
    </p:spTree>
    <p:extLst>
      <p:ext uri="{BB962C8B-B14F-4D97-AF65-F5344CB8AC3E}">
        <p14:creationId xmlns:p14="http://schemas.microsoft.com/office/powerpoint/2010/main" val="1128482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Krijtmiddel verwijderen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048672" cy="3553695"/>
          </a:xfrm>
        </p:spPr>
        <p:txBody>
          <a:bodyPr>
            <a:normAutofit lnSpcReduction="10000"/>
          </a:bodyPr>
          <a:lstStyle/>
          <a:p>
            <a:pPr indent="0">
              <a:buNone/>
              <a:defRPr/>
            </a:pPr>
            <a:r>
              <a:rPr lang="nl-NL" sz="2400" dirty="0"/>
              <a:t>Na een seizoen voordeel gehad te hebben van een krijtmiddel of coating, moet het </a:t>
            </a:r>
            <a:r>
              <a:rPr lang="nl-NL" sz="2400" dirty="0" err="1"/>
              <a:t>kasdek</a:t>
            </a:r>
            <a:r>
              <a:rPr lang="nl-NL" sz="2400" dirty="0"/>
              <a:t> weer schoongemaakt worden voor de herfst- en wintermaanden. </a:t>
            </a:r>
          </a:p>
          <a:p>
            <a:pPr indent="0">
              <a:buNone/>
              <a:defRPr/>
            </a:pPr>
            <a:endParaRPr lang="nl-NL" sz="2400" dirty="0"/>
          </a:p>
          <a:p>
            <a:pPr indent="0">
              <a:buNone/>
              <a:defRPr/>
            </a:pPr>
            <a:r>
              <a:rPr lang="nl-NL" sz="2400" dirty="0"/>
              <a:t>Voor het verwijderen van krijtmiddel en coatings zijn er removers ontwikkeld. Hiermee kan je eenvoudig en snel krijtmiddel verwijderen van het </a:t>
            </a:r>
            <a:r>
              <a:rPr lang="nl-NL" sz="2400" dirty="0" err="1"/>
              <a:t>kasdek</a:t>
            </a:r>
            <a:r>
              <a:rPr lang="nl-NL" sz="2400" dirty="0"/>
              <a:t>.</a:t>
            </a:r>
            <a:br>
              <a:rPr lang="nl-NL" sz="2400" dirty="0"/>
            </a:br>
            <a:endParaRPr lang="nl-NL" sz="2400" dirty="0"/>
          </a:p>
        </p:txBody>
      </p:sp>
      <p:pic>
        <p:nvPicPr>
          <p:cNvPr id="2050" name="Picture 2" descr="Handmatig of machinaal krijten van kassen | Sproeibedrijf van Hattem">
            <a:extLst>
              <a:ext uri="{FF2B5EF4-FFF2-40B4-BE49-F238E27FC236}">
                <a16:creationId xmlns:a16="http://schemas.microsoft.com/office/drawing/2014/main" id="{8ADDF1A0-8D1C-4D7D-9772-7455067EB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843" y="4797152"/>
            <a:ext cx="259562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sdek krijten en coaten: Van Veldhoven">
            <a:extLst>
              <a:ext uri="{FF2B5EF4-FFF2-40B4-BE49-F238E27FC236}">
                <a16:creationId xmlns:a16="http://schemas.microsoft.com/office/drawing/2014/main" id="{D8E03DDC-E399-410C-904D-FC53D22F1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107770"/>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396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Krijtmiddel verwijderen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196752"/>
            <a:ext cx="6192688" cy="5256584"/>
          </a:xfrm>
        </p:spPr>
        <p:txBody>
          <a:bodyPr>
            <a:normAutofit fontScale="77500" lnSpcReduction="20000"/>
          </a:bodyPr>
          <a:lstStyle/>
          <a:p>
            <a:pPr marL="457200" indent="-457200"/>
            <a:r>
              <a:rPr lang="nl-NL" sz="2800" dirty="0"/>
              <a:t>Spuit het </a:t>
            </a:r>
            <a:r>
              <a:rPr lang="nl-NL" sz="2800" dirty="0" err="1"/>
              <a:t>kasdek</a:t>
            </a:r>
            <a:r>
              <a:rPr lang="nl-NL" sz="2800" dirty="0"/>
              <a:t> goed in met de remover volgens de adviesdosering op de verpakking, zodat de laag krijtmiddel of coating 'breekt'. Op deze manier spoelt het middel makkelijker weg van het </a:t>
            </a:r>
            <a:r>
              <a:rPr lang="nl-NL" sz="2800" dirty="0" err="1"/>
              <a:t>kasdek</a:t>
            </a:r>
            <a:r>
              <a:rPr lang="nl-NL" sz="2800" dirty="0"/>
              <a:t>.</a:t>
            </a:r>
          </a:p>
          <a:p>
            <a:pPr indent="0">
              <a:buNone/>
            </a:pPr>
            <a:endParaRPr lang="nl-NL" sz="2800" dirty="0"/>
          </a:p>
          <a:p>
            <a:pPr marL="457200" indent="-457200"/>
            <a:r>
              <a:rPr lang="nl-NL" sz="2800" dirty="0"/>
              <a:t>Breng de dosering gelijkmatig aan op een droog </a:t>
            </a:r>
            <a:r>
              <a:rPr lang="nl-NL" sz="2800" dirty="0" err="1"/>
              <a:t>kasdek</a:t>
            </a:r>
            <a:r>
              <a:rPr lang="nl-NL" sz="2800" dirty="0"/>
              <a:t>. Hierbij kan je gebruik maken van een </a:t>
            </a:r>
            <a:r>
              <a:rPr lang="nl-NL" sz="2800" dirty="0" err="1"/>
              <a:t>kasdekreiniger</a:t>
            </a:r>
            <a:r>
              <a:rPr lang="nl-NL" sz="2800" dirty="0"/>
              <a:t>. Plan het moment van inspuiten het liefst voor een regenbui. Een goede regenbui zorgt ervoor dat het krijtmiddel of de coating van het </a:t>
            </a:r>
            <a:r>
              <a:rPr lang="nl-NL" sz="2800" dirty="0" err="1"/>
              <a:t>kasdek</a:t>
            </a:r>
            <a:r>
              <a:rPr lang="nl-NL" sz="2800" dirty="0"/>
              <a:t> spoelt.</a:t>
            </a:r>
          </a:p>
          <a:p>
            <a:endParaRPr lang="nl-NL" sz="2800" dirty="0"/>
          </a:p>
          <a:p>
            <a:pPr marL="457200" indent="-457200"/>
            <a:r>
              <a:rPr lang="nl-NL" sz="2800" dirty="0"/>
              <a:t>Om een verandering van de pH-waarde van het silowater te voorkomen, kan je het beste het waterbassin afsluiten tijdens het gebruik van een remover.</a:t>
            </a:r>
          </a:p>
          <a:p>
            <a:pPr indent="0">
              <a:buNone/>
              <a:defRPr/>
            </a:pPr>
            <a:endParaRPr lang="nl-NL" sz="2400" dirty="0"/>
          </a:p>
        </p:txBody>
      </p:sp>
    </p:spTree>
    <p:extLst>
      <p:ext uri="{BB962C8B-B14F-4D97-AF65-F5344CB8AC3E}">
        <p14:creationId xmlns:p14="http://schemas.microsoft.com/office/powerpoint/2010/main" val="7515084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Krijtmiddel verwijderen</a:t>
            </a:r>
          </a:p>
        </p:txBody>
      </p:sp>
      <p:pic>
        <p:nvPicPr>
          <p:cNvPr id="2" name="Onlinemedia 1">
            <a:hlinkClick r:id="" action="ppaction://media"/>
            <a:extLst>
              <a:ext uri="{FF2B5EF4-FFF2-40B4-BE49-F238E27FC236}">
                <a16:creationId xmlns:a16="http://schemas.microsoft.com/office/drawing/2014/main" id="{BB2CDD12-EF32-4542-A557-1913DF887EDD}"/>
              </a:ext>
            </a:extLst>
          </p:cNvPr>
          <p:cNvPicPr>
            <a:picLocks noGrp="1" noRot="1" noChangeAspect="1"/>
          </p:cNvPicPr>
          <p:nvPr>
            <p:ph idx="1"/>
            <a:videoFile r:link="rId1"/>
          </p:nvPr>
        </p:nvPicPr>
        <p:blipFill>
          <a:blip r:embed="rId4"/>
          <a:stretch>
            <a:fillRect/>
          </a:stretch>
        </p:blipFill>
        <p:spPr>
          <a:xfrm>
            <a:off x="755576" y="1700808"/>
            <a:ext cx="7936881" cy="4464496"/>
          </a:xfrm>
          <a:prstGeom prst="rect">
            <a:avLst/>
          </a:prstGeom>
        </p:spPr>
      </p:pic>
    </p:spTree>
    <p:extLst>
      <p:ext uri="{BB962C8B-B14F-4D97-AF65-F5344CB8AC3E}">
        <p14:creationId xmlns:p14="http://schemas.microsoft.com/office/powerpoint/2010/main" val="60744431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Kasdek</a:t>
            </a:r>
            <a:r>
              <a:rPr lang="nl-NL" altLang="nl-NL" b="1" dirty="0"/>
              <a:t> van binnen schoonmaken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628800"/>
            <a:ext cx="6768752" cy="4176464"/>
          </a:xfrm>
        </p:spPr>
        <p:txBody>
          <a:bodyPr>
            <a:noAutofit/>
          </a:bodyPr>
          <a:lstStyle/>
          <a:p>
            <a:pPr indent="0">
              <a:buNone/>
              <a:defRPr/>
            </a:pPr>
            <a:r>
              <a:rPr lang="nl-NL" sz="2400" dirty="0"/>
              <a:t>Aan de binnenzijde wordt het glas meestal vervuild door algen, die een groene aanslag geven.</a:t>
            </a:r>
            <a:br>
              <a:rPr lang="nl-NL" sz="2400" dirty="0"/>
            </a:br>
            <a:endParaRPr lang="nl-NL" sz="2400" dirty="0"/>
          </a:p>
          <a:p>
            <a:pPr indent="0">
              <a:buNone/>
              <a:defRPr/>
            </a:pPr>
            <a:r>
              <a:rPr lang="nl-NL" sz="2400" dirty="0"/>
              <a:t>Als de kas leeg is, kun je daar gemakkelijk bij en kun je alles mooi schoonspuiten. </a:t>
            </a:r>
          </a:p>
          <a:p>
            <a:pPr indent="0">
              <a:buNone/>
              <a:defRPr/>
            </a:pPr>
            <a:endParaRPr lang="nl-NL" sz="2400" dirty="0"/>
          </a:p>
          <a:p>
            <a:pPr indent="0">
              <a:buNone/>
              <a:defRPr/>
            </a:pPr>
            <a:r>
              <a:rPr lang="nl-NL" sz="2400" dirty="0"/>
              <a:t>Dat kun je prima doen met koud of warm water en een hogedrukspuit. Je spuit dan de verontreiniging weg zonder dat je daarmee het milieu belast</a:t>
            </a:r>
          </a:p>
        </p:txBody>
      </p:sp>
      <p:pic>
        <p:nvPicPr>
          <p:cNvPr id="3" name="Afbeelding 2">
            <a:extLst>
              <a:ext uri="{FF2B5EF4-FFF2-40B4-BE49-F238E27FC236}">
                <a16:creationId xmlns:a16="http://schemas.microsoft.com/office/drawing/2014/main" id="{B58108B9-C92F-4B8A-A60A-CCE7AE442CFF}"/>
              </a:ext>
            </a:extLst>
          </p:cNvPr>
          <p:cNvPicPr>
            <a:picLocks noChangeAspect="1"/>
          </p:cNvPicPr>
          <p:nvPr/>
        </p:nvPicPr>
        <p:blipFill>
          <a:blip r:embed="rId3"/>
          <a:stretch>
            <a:fillRect/>
          </a:stretch>
        </p:blipFill>
        <p:spPr>
          <a:xfrm>
            <a:off x="6560794" y="5481253"/>
            <a:ext cx="2583206" cy="1344807"/>
          </a:xfrm>
          <a:prstGeom prst="rect">
            <a:avLst/>
          </a:prstGeom>
        </p:spPr>
      </p:pic>
    </p:spTree>
    <p:extLst>
      <p:ext uri="{BB962C8B-B14F-4D97-AF65-F5344CB8AC3E}">
        <p14:creationId xmlns:p14="http://schemas.microsoft.com/office/powerpoint/2010/main" val="861309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eltwisseling in de tuinbouw met looftrekdoek | Joosten Kunststoffen">
            <a:extLst>
              <a:ext uri="{FF2B5EF4-FFF2-40B4-BE49-F238E27FC236}">
                <a16:creationId xmlns:a16="http://schemas.microsoft.com/office/drawing/2014/main" id="{142B7D80-DF6D-4B79-8F0C-860EACF0A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344816"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fbeeldingsresultaat voor temperatu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a:extLst>
              <a:ext uri="{FF2B5EF4-FFF2-40B4-BE49-F238E27FC236}">
                <a16:creationId xmlns:a16="http://schemas.microsoft.com/office/drawing/2014/main" id="{0990AFFC-E527-4D55-803A-80CB9EAE5AB8}"/>
              </a:ext>
            </a:extLst>
          </p:cNvPr>
          <p:cNvSpPr txBox="1"/>
          <p:nvPr/>
        </p:nvSpPr>
        <p:spPr>
          <a:xfrm>
            <a:off x="683568" y="5517232"/>
            <a:ext cx="7488832" cy="769441"/>
          </a:xfrm>
          <a:prstGeom prst="rect">
            <a:avLst/>
          </a:prstGeom>
          <a:noFill/>
        </p:spPr>
        <p:txBody>
          <a:bodyPr wrap="square" rtlCol="0">
            <a:spAutoFit/>
          </a:bodyPr>
          <a:lstStyle/>
          <a:p>
            <a:pPr algn="ctr"/>
            <a:r>
              <a:rPr lang="nl-NL" sz="4400" b="1" dirty="0"/>
              <a:t>Start teelt</a:t>
            </a:r>
          </a:p>
        </p:txBody>
      </p:sp>
    </p:spTree>
    <p:extLst>
      <p:ext uri="{BB962C8B-B14F-4D97-AF65-F5344CB8AC3E}">
        <p14:creationId xmlns:p14="http://schemas.microsoft.com/office/powerpoint/2010/main" val="35851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Middelen om glas te reinigen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a:bodyPr>
          <a:lstStyle/>
          <a:p>
            <a:pPr marL="342900" indent="-342900">
              <a:defRPr/>
            </a:pPr>
            <a:r>
              <a:rPr lang="nl-NL" sz="2400" dirty="0"/>
              <a:t>Water</a:t>
            </a:r>
          </a:p>
          <a:p>
            <a:pPr marL="342900" indent="-342900">
              <a:defRPr/>
            </a:pPr>
            <a:r>
              <a:rPr lang="nl-NL" sz="2400" dirty="0"/>
              <a:t>Fluorverbindingen</a:t>
            </a:r>
          </a:p>
          <a:p>
            <a:pPr marL="342900" indent="-342900">
              <a:defRPr/>
            </a:pPr>
            <a:r>
              <a:rPr lang="nl-NL" sz="2400" dirty="0"/>
              <a:t>Ammonium </a:t>
            </a:r>
            <a:r>
              <a:rPr lang="nl-NL" sz="2400" dirty="0" err="1"/>
              <a:t>bifloride</a:t>
            </a:r>
            <a:endParaRPr lang="nl-NL" sz="2400" dirty="0"/>
          </a:p>
          <a:p>
            <a:pPr marL="342900" indent="-342900">
              <a:defRPr/>
            </a:pPr>
            <a:r>
              <a:rPr lang="nl-NL" sz="2400" dirty="0"/>
              <a:t>Quaternaire ammoniumverbindingen</a:t>
            </a:r>
          </a:p>
          <a:p>
            <a:pPr marL="342900" indent="-342900">
              <a:defRPr/>
            </a:pPr>
            <a:r>
              <a:rPr lang="nl-NL" sz="2400" dirty="0"/>
              <a:t>Organische zuren</a:t>
            </a:r>
          </a:p>
          <a:p>
            <a:pPr marL="342900" indent="-342900">
              <a:defRPr/>
            </a:pPr>
            <a:r>
              <a:rPr lang="nl-NL" sz="2400" dirty="0"/>
              <a:t>Ecologische glasreiniger</a:t>
            </a:r>
          </a:p>
          <a:p>
            <a:pPr marL="342900" indent="-342900">
              <a:defRPr/>
            </a:pPr>
            <a:endParaRPr lang="nl-NL" sz="2400" dirty="0"/>
          </a:p>
        </p:txBody>
      </p:sp>
      <p:pic>
        <p:nvPicPr>
          <p:cNvPr id="3074" name="Picture 2" descr="⋙ Glasreinigers kopen? | 123schoon.nl">
            <a:extLst>
              <a:ext uri="{FF2B5EF4-FFF2-40B4-BE49-F238E27FC236}">
                <a16:creationId xmlns:a16="http://schemas.microsoft.com/office/drawing/2014/main" id="{F9838938-C972-4924-B55C-464C4F7EB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163" y="422108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272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anim calcmode="lin" valueType="num">
                                      <p:cBhvr>
                                        <p:cTn id="27" dur="1000" fill="hold"/>
                                        <p:tgtEl>
                                          <p:spTgt spid="3074"/>
                                        </p:tgtEl>
                                        <p:attrNameLst>
                                          <p:attrName>ppt_x</p:attrName>
                                        </p:attrNameLst>
                                      </p:cBhvr>
                                      <p:tavLst>
                                        <p:tav tm="0">
                                          <p:val>
                                            <p:strVal val="#ppt_x"/>
                                          </p:val>
                                        </p:tav>
                                        <p:tav tm="100000">
                                          <p:val>
                                            <p:strVal val="#ppt_x"/>
                                          </p:val>
                                        </p:tav>
                                      </p:tavLst>
                                    </p:anim>
                                    <p:anim calcmode="lin" valueType="num">
                                      <p:cBhvr>
                                        <p:cTn id="2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1">
                                            <p:txEl>
                                              <p:pRg st="3" end="3"/>
                                            </p:txEl>
                                          </p:spTgt>
                                        </p:tgtEl>
                                        <p:attrNameLst>
                                          <p:attrName>style.visibility</p:attrName>
                                        </p:attrNameLst>
                                      </p:cBhvr>
                                      <p:to>
                                        <p:strVal val="visible"/>
                                      </p:to>
                                    </p:set>
                                    <p:animEffect transition="in" filter="fade">
                                      <p:cBhvr>
                                        <p:cTn id="33" dur="1000"/>
                                        <p:tgtEl>
                                          <p:spTgt spid="7171">
                                            <p:txEl>
                                              <p:pRg st="3" end="3"/>
                                            </p:txEl>
                                          </p:spTgt>
                                        </p:tgtEl>
                                      </p:cBhvr>
                                    </p:animEffect>
                                    <p:anim calcmode="lin" valueType="num">
                                      <p:cBhvr>
                                        <p:cTn id="34"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171">
                                            <p:txEl>
                                              <p:pRg st="4" end="4"/>
                                            </p:txEl>
                                          </p:spTgt>
                                        </p:tgtEl>
                                        <p:attrNameLst>
                                          <p:attrName>style.visibility</p:attrName>
                                        </p:attrNameLst>
                                      </p:cBhvr>
                                      <p:to>
                                        <p:strVal val="visible"/>
                                      </p:to>
                                    </p:set>
                                    <p:animEffect transition="in" filter="fade">
                                      <p:cBhvr>
                                        <p:cTn id="40" dur="1000"/>
                                        <p:tgtEl>
                                          <p:spTgt spid="7171">
                                            <p:txEl>
                                              <p:pRg st="4" end="4"/>
                                            </p:txEl>
                                          </p:spTgt>
                                        </p:tgtEl>
                                      </p:cBhvr>
                                    </p:animEffect>
                                    <p:anim calcmode="lin" valueType="num">
                                      <p:cBhvr>
                                        <p:cTn id="41"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171">
                                            <p:txEl>
                                              <p:pRg st="5" end="5"/>
                                            </p:txEl>
                                          </p:spTgt>
                                        </p:tgtEl>
                                        <p:attrNameLst>
                                          <p:attrName>style.visibility</p:attrName>
                                        </p:attrNameLst>
                                      </p:cBhvr>
                                      <p:to>
                                        <p:strVal val="visible"/>
                                      </p:to>
                                    </p:set>
                                    <p:animEffect transition="in" filter="fade">
                                      <p:cBhvr>
                                        <p:cTn id="47" dur="1000"/>
                                        <p:tgtEl>
                                          <p:spTgt spid="7171">
                                            <p:txEl>
                                              <p:pRg st="5" end="5"/>
                                            </p:txEl>
                                          </p:spTgt>
                                        </p:tgtEl>
                                      </p:cBhvr>
                                    </p:animEffect>
                                    <p:anim calcmode="lin" valueType="num">
                                      <p:cBhvr>
                                        <p:cTn id="4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Water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484784"/>
            <a:ext cx="6192688" cy="4104456"/>
          </a:xfrm>
        </p:spPr>
        <p:txBody>
          <a:bodyPr>
            <a:normAutofit fontScale="92500" lnSpcReduction="10000"/>
          </a:bodyPr>
          <a:lstStyle/>
          <a:p>
            <a:pPr indent="0">
              <a:buNone/>
              <a:defRPr/>
            </a:pPr>
            <a:r>
              <a:rPr lang="nl-NL" sz="2400" dirty="0"/>
              <a:t>Het gebruik van water is een milieuvriendelijke manier om de kas te reinigen.</a:t>
            </a:r>
          </a:p>
          <a:p>
            <a:pPr indent="0">
              <a:buNone/>
              <a:defRPr/>
            </a:pPr>
            <a:endParaRPr lang="nl-NL" sz="2400" dirty="0"/>
          </a:p>
          <a:p>
            <a:pPr indent="0">
              <a:buNone/>
              <a:defRPr/>
            </a:pPr>
            <a:r>
              <a:rPr lang="nl-NL" sz="2400" dirty="0"/>
              <a:t>Wanneer je warm water gebruikt, is het reinigende effect nog groter. Het afspuiten van het glas met water onder een druk tot meer dan 100 bar is een tijdrovende klus, maar je krijgt het stof en de algen langs de goten, luchtramen en roeden goed weg. </a:t>
            </a:r>
          </a:p>
          <a:p>
            <a:pPr indent="0">
              <a:buNone/>
              <a:defRPr/>
            </a:pPr>
            <a:endParaRPr lang="nl-NL" sz="2400" dirty="0"/>
          </a:p>
          <a:p>
            <a:pPr indent="0">
              <a:buNone/>
              <a:defRPr/>
            </a:pPr>
            <a:r>
              <a:rPr lang="nl-NL" sz="2400" dirty="0"/>
              <a:t>In het algemeen geldt dat het gebruik van water vooral is aan te bevelen als de glasverontreiniging bestaat uit stof.</a:t>
            </a:r>
          </a:p>
          <a:p>
            <a:pPr indent="0">
              <a:buNone/>
              <a:defRPr/>
            </a:pPr>
            <a:endParaRPr lang="nl-NL" sz="2400" dirty="0"/>
          </a:p>
        </p:txBody>
      </p:sp>
      <p:pic>
        <p:nvPicPr>
          <p:cNvPr id="2" name="Afbeelding 1">
            <a:extLst>
              <a:ext uri="{FF2B5EF4-FFF2-40B4-BE49-F238E27FC236}">
                <a16:creationId xmlns:a16="http://schemas.microsoft.com/office/drawing/2014/main" id="{55C0CD2C-BFD6-4CC2-9B40-A63D7DDFB5D0}"/>
              </a:ext>
            </a:extLst>
          </p:cNvPr>
          <p:cNvPicPr>
            <a:picLocks noChangeAspect="1"/>
          </p:cNvPicPr>
          <p:nvPr/>
        </p:nvPicPr>
        <p:blipFill>
          <a:blip r:embed="rId3"/>
          <a:stretch>
            <a:fillRect/>
          </a:stretch>
        </p:blipFill>
        <p:spPr>
          <a:xfrm>
            <a:off x="6379145" y="4853706"/>
            <a:ext cx="2466975" cy="1847850"/>
          </a:xfrm>
          <a:prstGeom prst="rect">
            <a:avLst/>
          </a:prstGeom>
        </p:spPr>
      </p:pic>
    </p:spTree>
    <p:extLst>
      <p:ext uri="{BB962C8B-B14F-4D97-AF65-F5344CB8AC3E}">
        <p14:creationId xmlns:p14="http://schemas.microsoft.com/office/powerpoint/2010/main" val="18128323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Kasdek</a:t>
            </a:r>
            <a:r>
              <a:rPr lang="nl-NL" altLang="nl-NL" b="1" dirty="0"/>
              <a:t> van binnen schoonspuiten</a:t>
            </a:r>
          </a:p>
        </p:txBody>
      </p:sp>
      <p:pic>
        <p:nvPicPr>
          <p:cNvPr id="2" name="Onlinemedia 1">
            <a:hlinkClick r:id="" action="ppaction://media"/>
            <a:extLst>
              <a:ext uri="{FF2B5EF4-FFF2-40B4-BE49-F238E27FC236}">
                <a16:creationId xmlns:a16="http://schemas.microsoft.com/office/drawing/2014/main" id="{327C851F-8205-4DD2-987C-73DDE6EAD0BB}"/>
              </a:ext>
            </a:extLst>
          </p:cNvPr>
          <p:cNvPicPr>
            <a:picLocks noGrp="1" noRot="1" noChangeAspect="1"/>
          </p:cNvPicPr>
          <p:nvPr>
            <p:ph idx="1"/>
            <a:videoFile r:link="rId1"/>
          </p:nvPr>
        </p:nvPicPr>
        <p:blipFill>
          <a:blip r:embed="rId4"/>
          <a:stretch>
            <a:fillRect/>
          </a:stretch>
        </p:blipFill>
        <p:spPr>
          <a:xfrm>
            <a:off x="946738" y="1700808"/>
            <a:ext cx="7680853" cy="4320480"/>
          </a:xfrm>
          <a:prstGeom prst="rect">
            <a:avLst/>
          </a:prstGeom>
        </p:spPr>
      </p:pic>
    </p:spTree>
    <p:extLst>
      <p:ext uri="{BB962C8B-B14F-4D97-AF65-F5344CB8AC3E}">
        <p14:creationId xmlns:p14="http://schemas.microsoft.com/office/powerpoint/2010/main" val="353555828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Fluorverbindingen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4464496"/>
          </a:xfrm>
        </p:spPr>
        <p:txBody>
          <a:bodyPr>
            <a:normAutofit fontScale="92500" lnSpcReduction="20000"/>
          </a:bodyPr>
          <a:lstStyle/>
          <a:p>
            <a:pPr indent="0">
              <a:buNone/>
              <a:defRPr/>
            </a:pPr>
            <a:r>
              <a:rPr lang="nl-NL" sz="2400" dirty="0"/>
              <a:t>De werking van fluorverbindingen berust op het oplossen etsende werking van een dun laagje van het glas. Dit noem je een etsende werking.</a:t>
            </a:r>
          </a:p>
          <a:p>
            <a:pPr indent="0">
              <a:buNone/>
              <a:defRPr/>
            </a:pPr>
            <a:r>
              <a:rPr lang="nl-NL" sz="2400" dirty="0"/>
              <a:t> </a:t>
            </a:r>
          </a:p>
          <a:p>
            <a:pPr indent="0">
              <a:buNone/>
              <a:defRPr/>
            </a:pPr>
            <a:r>
              <a:rPr lang="nl-NL" sz="2400" dirty="0"/>
              <a:t>Als het glaslaagje is opgelost, wordt het oppervlak van het glas ruwer, waardoor het glas nog sneller zal vervuilen.</a:t>
            </a:r>
          </a:p>
          <a:p>
            <a:pPr indent="0">
              <a:buNone/>
              <a:defRPr/>
            </a:pPr>
            <a:endParaRPr lang="nl-NL" sz="2400" dirty="0"/>
          </a:p>
          <a:p>
            <a:pPr indent="0">
              <a:buNone/>
              <a:defRPr/>
            </a:pPr>
            <a:r>
              <a:rPr lang="nl-NL" sz="2400" dirty="0"/>
              <a:t>Om dit zoveel mogelijk te voorkomen moet je het glas na tien minuten met een krachtige straal water afspoelen. </a:t>
            </a:r>
          </a:p>
          <a:p>
            <a:pPr indent="0">
              <a:buNone/>
              <a:defRPr/>
            </a:pPr>
            <a:endParaRPr lang="nl-NL" sz="2400" dirty="0"/>
          </a:p>
          <a:p>
            <a:pPr indent="0">
              <a:buNone/>
              <a:defRPr/>
            </a:pPr>
            <a:r>
              <a:rPr lang="nl-NL" sz="2400" dirty="0"/>
              <a:t>Middelen waarop staat dat je ze binnen een kwartier moet afspuiten, bevatten vrijwel allemaal fluor. </a:t>
            </a:r>
          </a:p>
          <a:p>
            <a:pPr indent="0">
              <a:buNone/>
              <a:defRPr/>
            </a:pPr>
            <a:endParaRPr lang="nl-NL" sz="2400" dirty="0"/>
          </a:p>
          <a:p>
            <a:pPr indent="0">
              <a:buNone/>
              <a:defRPr/>
            </a:pPr>
            <a:endParaRPr lang="nl-NL" sz="2400" dirty="0"/>
          </a:p>
          <a:p>
            <a:pPr indent="0">
              <a:buNone/>
              <a:defRPr/>
            </a:pPr>
            <a:endParaRPr lang="nl-NL" sz="2400" dirty="0"/>
          </a:p>
        </p:txBody>
      </p:sp>
    </p:spTree>
    <p:extLst>
      <p:ext uri="{BB962C8B-B14F-4D97-AF65-F5344CB8AC3E}">
        <p14:creationId xmlns:p14="http://schemas.microsoft.com/office/powerpoint/2010/main" val="7963289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Fluorverbindingen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412776"/>
            <a:ext cx="6408712" cy="5256584"/>
          </a:xfrm>
        </p:spPr>
        <p:txBody>
          <a:bodyPr>
            <a:normAutofit/>
          </a:bodyPr>
          <a:lstStyle/>
          <a:p>
            <a:pPr indent="0">
              <a:buNone/>
              <a:defRPr/>
            </a:pPr>
            <a:r>
              <a:rPr lang="nl-NL" sz="2000" dirty="0"/>
              <a:t>Fluorverbindingen, zoals </a:t>
            </a:r>
            <a:r>
              <a:rPr lang="nl-NL" sz="2000" dirty="0" err="1"/>
              <a:t>Flusol</a:t>
            </a:r>
            <a:r>
              <a:rPr lang="nl-NL" sz="2000" dirty="0"/>
              <a:t> Forte, werken goed tegen roest, dampwerking vetachtig vuil, schermmiddelen en andere vervuiling. </a:t>
            </a:r>
          </a:p>
          <a:p>
            <a:pPr indent="0">
              <a:buNone/>
              <a:defRPr/>
            </a:pPr>
            <a:endParaRPr lang="nl-NL" sz="2000" dirty="0"/>
          </a:p>
          <a:p>
            <a:pPr indent="0">
              <a:buNone/>
              <a:defRPr/>
            </a:pPr>
            <a:r>
              <a:rPr lang="nl-NL" sz="2000" dirty="0"/>
              <a:t>Voor planten is de dampwerking van fluorverbindingen echter schadelijk. Daarom zijn fluorverbindingen minder of niet geschikt voor het gebruik in de kas. </a:t>
            </a:r>
          </a:p>
          <a:p>
            <a:pPr indent="0">
              <a:buNone/>
              <a:defRPr/>
            </a:pPr>
            <a:endParaRPr lang="nl-NL" sz="2000" dirty="0"/>
          </a:p>
          <a:p>
            <a:pPr indent="0">
              <a:buNone/>
              <a:defRPr/>
            </a:pPr>
            <a:r>
              <a:rPr lang="nl-NL" sz="2000" dirty="0"/>
              <a:t>Vooral de fresia, tulp, gladiool en lelie zijn gevoelig voor de fluor. De planten kunnen zelfs op een afstand van 500 meter nog worden aangetast</a:t>
            </a:r>
          </a:p>
          <a:p>
            <a:pPr indent="0">
              <a:buNone/>
              <a:defRPr/>
            </a:pPr>
            <a:endParaRPr lang="nl-NL" sz="2000" dirty="0"/>
          </a:p>
          <a:p>
            <a:pPr indent="0">
              <a:buNone/>
              <a:defRPr/>
            </a:pPr>
            <a:r>
              <a:rPr lang="nl-NL" sz="2000" dirty="0"/>
              <a:t>Daarom is het noodzakelijk om beschermende kleding en een masker te dragen als je werkt met fluorverbindingen. Een gezichtsmasker met A2P2-filter biedt voldoende bescherming. </a:t>
            </a:r>
          </a:p>
          <a:p>
            <a:pPr indent="0">
              <a:buNone/>
              <a:defRPr/>
            </a:pPr>
            <a:endParaRPr lang="nl-NL" sz="2000" dirty="0"/>
          </a:p>
        </p:txBody>
      </p:sp>
    </p:spTree>
    <p:extLst>
      <p:ext uri="{BB962C8B-B14F-4D97-AF65-F5344CB8AC3E}">
        <p14:creationId xmlns:p14="http://schemas.microsoft.com/office/powerpoint/2010/main" val="35097612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fontScale="90000"/>
          </a:bodyPr>
          <a:lstStyle/>
          <a:p>
            <a:r>
              <a:rPr lang="nl-NL" sz="3600" dirty="0"/>
              <a:t>Ammonium </a:t>
            </a:r>
            <a:r>
              <a:rPr lang="nl-NL" sz="3600" dirty="0" err="1"/>
              <a:t>bifloride</a:t>
            </a:r>
            <a:br>
              <a:rPr lang="nl-NL" sz="3600"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4032448"/>
          </a:xfrm>
        </p:spPr>
        <p:txBody>
          <a:bodyPr>
            <a:normAutofit fontScale="92500" lnSpcReduction="20000"/>
          </a:bodyPr>
          <a:lstStyle/>
          <a:p>
            <a:pPr indent="0">
              <a:buNone/>
            </a:pPr>
            <a:r>
              <a:rPr lang="nl-NL" sz="2400" dirty="0"/>
              <a:t>Middelen met </a:t>
            </a:r>
            <a:r>
              <a:rPr lang="nl-NL" sz="2400" dirty="0" err="1"/>
              <a:t>ammoniumbifluoride</a:t>
            </a:r>
            <a:r>
              <a:rPr lang="nl-NL" sz="2400" dirty="0"/>
              <a:t> zijn minder agressief en minder etsend dan fluorverbindingen.</a:t>
            </a:r>
          </a:p>
          <a:p>
            <a:pPr indent="0">
              <a:buNone/>
            </a:pPr>
            <a:endParaRPr lang="nl-NL" sz="2400" dirty="0"/>
          </a:p>
          <a:p>
            <a:pPr indent="0">
              <a:buNone/>
            </a:pPr>
            <a:r>
              <a:rPr lang="nl-NL" sz="2400" dirty="0"/>
              <a:t>In tegenstelling tot de fluorhoudende middelen hebben ze </a:t>
            </a:r>
            <a:r>
              <a:rPr lang="nl-NL" sz="2400" i="1" dirty="0"/>
              <a:t>geen </a:t>
            </a:r>
            <a:r>
              <a:rPr lang="nl-NL" sz="2400" dirty="0"/>
              <a:t>dampwerking</a:t>
            </a:r>
            <a:r>
              <a:rPr lang="nl-NL" sz="2400" i="1" dirty="0"/>
              <a:t> </a:t>
            </a:r>
            <a:r>
              <a:rPr lang="nl-NL" sz="2400" dirty="0"/>
              <a:t>en bij gebruik wordt het glas minder ruw.</a:t>
            </a:r>
          </a:p>
          <a:p>
            <a:pPr indent="0">
              <a:buNone/>
            </a:pPr>
            <a:endParaRPr lang="nl-NL" sz="2400" dirty="0"/>
          </a:p>
          <a:p>
            <a:pPr indent="0">
              <a:buNone/>
            </a:pPr>
            <a:r>
              <a:rPr lang="nl-NL" sz="2400" dirty="0"/>
              <a:t> Ze werken vooral goed tegen roet, roest, stof en kalk. Middelen met </a:t>
            </a:r>
            <a:r>
              <a:rPr lang="nl-NL" sz="2400" dirty="0" err="1"/>
              <a:t>ammoniumbifluoride</a:t>
            </a:r>
            <a:r>
              <a:rPr lang="nl-NL" sz="2400" dirty="0"/>
              <a:t> kun je zowel op de binnenzijde als op de buitenzijde van het glas spuiten. </a:t>
            </a:r>
          </a:p>
          <a:p>
            <a:pPr indent="0">
              <a:buNone/>
            </a:pPr>
            <a:endParaRPr lang="nl-NL" sz="2400" dirty="0"/>
          </a:p>
          <a:p>
            <a:pPr indent="0">
              <a:buNone/>
            </a:pPr>
            <a:r>
              <a:rPr lang="nl-NL" sz="2400" dirty="0"/>
              <a:t>Voor de binnenzijde geldt dat de kas dan wel leeg moet zijn!</a:t>
            </a:r>
          </a:p>
          <a:p>
            <a:pPr indent="0">
              <a:buNone/>
              <a:defRPr/>
            </a:pPr>
            <a:endParaRPr lang="nl-NL" sz="2400" dirty="0"/>
          </a:p>
        </p:txBody>
      </p:sp>
    </p:spTree>
    <p:extLst>
      <p:ext uri="{BB962C8B-B14F-4D97-AF65-F5344CB8AC3E}">
        <p14:creationId xmlns:p14="http://schemas.microsoft.com/office/powerpoint/2010/main" val="3546360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fontScale="90000"/>
          </a:bodyPr>
          <a:lstStyle/>
          <a:p>
            <a:r>
              <a:rPr lang="nl-NL" sz="3600" dirty="0"/>
              <a:t>Ammonium </a:t>
            </a:r>
            <a:r>
              <a:rPr lang="nl-NL" sz="3600" dirty="0" err="1"/>
              <a:t>bifloride</a:t>
            </a:r>
            <a:br>
              <a:rPr lang="nl-NL" sz="3600"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90536" y="1296393"/>
            <a:ext cx="6336704" cy="4752528"/>
          </a:xfrm>
        </p:spPr>
        <p:txBody>
          <a:bodyPr>
            <a:noAutofit/>
          </a:bodyPr>
          <a:lstStyle/>
          <a:p>
            <a:pPr indent="0">
              <a:buNone/>
            </a:pPr>
            <a:r>
              <a:rPr lang="nl-NL" sz="2000" dirty="0"/>
              <a:t>Het beste kun je het middel gelijkmatig tegen het glas spuiten. Na ongeveer tien minuten moet je het met een krachtige waterstraal afspuiten. </a:t>
            </a:r>
          </a:p>
          <a:p>
            <a:pPr indent="0">
              <a:buNone/>
            </a:pPr>
            <a:endParaRPr lang="nl-NL" sz="2000" dirty="0"/>
          </a:p>
          <a:p>
            <a:pPr indent="0">
              <a:buNone/>
            </a:pPr>
            <a:r>
              <a:rPr lang="nl-NL" sz="2000" dirty="0"/>
              <a:t>Onder geen beding mag je het middel laten opdrogen op het glas.</a:t>
            </a:r>
          </a:p>
          <a:p>
            <a:pPr indent="0">
              <a:buNone/>
            </a:pPr>
            <a:endParaRPr lang="nl-NL" sz="2000" dirty="0"/>
          </a:p>
          <a:p>
            <a:pPr indent="0">
              <a:buNone/>
            </a:pPr>
            <a:r>
              <a:rPr lang="nl-NL" sz="2000" dirty="0"/>
              <a:t>Het gebruik van middelen met </a:t>
            </a:r>
            <a:r>
              <a:rPr lang="nl-NL" sz="2000" dirty="0" err="1"/>
              <a:t>ammoniumbifluoride</a:t>
            </a:r>
            <a:r>
              <a:rPr lang="nl-NL" sz="2000" dirty="0"/>
              <a:t> is niet zonder risico. De stof is namelijk giftig bij opname door de mond. Zorg er dan ook voor dat je het middel niet inademt.</a:t>
            </a:r>
          </a:p>
          <a:p>
            <a:pPr indent="0">
              <a:buNone/>
            </a:pPr>
            <a:endParaRPr lang="nl-NL" sz="2000" dirty="0"/>
          </a:p>
          <a:p>
            <a:pPr indent="0">
              <a:buNone/>
            </a:pPr>
            <a:r>
              <a:rPr lang="nl-NL" sz="2000" dirty="0"/>
              <a:t>Bij aanraking met </a:t>
            </a:r>
            <a:r>
              <a:rPr lang="nl-NL" sz="2000" dirty="0" err="1"/>
              <a:t>ammoniumbifluoride</a:t>
            </a:r>
            <a:r>
              <a:rPr lang="nl-NL" sz="2000" dirty="0"/>
              <a:t> ontstaan brandwonden en bij contact met de ogen moet je onmiddellijk met overvloedig water naspoelen en deskundig medisch advies inwinnen. </a:t>
            </a:r>
          </a:p>
          <a:p>
            <a:pPr indent="0">
              <a:buNone/>
            </a:pPr>
            <a:endParaRPr lang="nl-NL" sz="2000" dirty="0"/>
          </a:p>
          <a:p>
            <a:pPr indent="0">
              <a:buNone/>
            </a:pPr>
            <a:r>
              <a:rPr lang="nl-NL" sz="2000" dirty="0"/>
              <a:t>Draag geschikte handschoenen. </a:t>
            </a:r>
          </a:p>
        </p:txBody>
      </p:sp>
    </p:spTree>
    <p:extLst>
      <p:ext uri="{BB962C8B-B14F-4D97-AF65-F5344CB8AC3E}">
        <p14:creationId xmlns:p14="http://schemas.microsoft.com/office/powerpoint/2010/main" val="32864614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1000"/>
                                        <p:tgtEl>
                                          <p:spTgt spid="7171">
                                            <p:txEl>
                                              <p:pRg st="8" end="8"/>
                                            </p:txEl>
                                          </p:spTgt>
                                        </p:tgtEl>
                                      </p:cBhvr>
                                    </p:animEffect>
                                    <p:anim calcmode="lin" valueType="num">
                                      <p:cBhvr>
                                        <p:cTn id="2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fontScale="90000"/>
          </a:bodyPr>
          <a:lstStyle/>
          <a:p>
            <a:r>
              <a:rPr lang="nl-NL" sz="3600" dirty="0"/>
              <a:t>Quaternaire ammoniumverbindingen</a:t>
            </a:r>
            <a:br>
              <a:rPr lang="nl-NL" sz="3600"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72" y="1484784"/>
            <a:ext cx="6410239" cy="4824536"/>
          </a:xfrm>
        </p:spPr>
        <p:txBody>
          <a:bodyPr>
            <a:normAutofit fontScale="92500" lnSpcReduction="10000"/>
          </a:bodyPr>
          <a:lstStyle/>
          <a:p>
            <a:pPr indent="0">
              <a:buNone/>
              <a:defRPr/>
            </a:pPr>
            <a:r>
              <a:rPr lang="nl-NL" sz="2000" dirty="0"/>
              <a:t>Quaternaire ammoniumverbindingen hebben een contactwerking op algen en andere organismen, zoals bacteriën en schimmels. </a:t>
            </a:r>
          </a:p>
          <a:p>
            <a:pPr indent="0">
              <a:buNone/>
              <a:defRPr/>
            </a:pPr>
            <a:endParaRPr lang="nl-NL" sz="2000" dirty="0"/>
          </a:p>
          <a:p>
            <a:pPr indent="0">
              <a:buNone/>
              <a:defRPr/>
            </a:pPr>
            <a:r>
              <a:rPr lang="nl-NL" sz="2000" dirty="0"/>
              <a:t>De organismen worden gedood en blijven na de toepassing achter op het glas. Als er sprake is van flinke algengroei, dan moet je het glas na een paar dagen goed afspuiten met water om ze te verwijderen. </a:t>
            </a:r>
          </a:p>
          <a:p>
            <a:pPr indent="0">
              <a:buNone/>
              <a:defRPr/>
            </a:pPr>
            <a:endParaRPr lang="nl-NL" sz="2000" dirty="0"/>
          </a:p>
          <a:p>
            <a:pPr indent="0">
              <a:buNone/>
              <a:defRPr/>
            </a:pPr>
            <a:r>
              <a:rPr lang="nl-NL" sz="2000" dirty="0"/>
              <a:t>Bekende middelen zijn o.a.: Menno ter Forte en </a:t>
            </a:r>
            <a:r>
              <a:rPr lang="nl-NL" sz="2000" dirty="0" err="1"/>
              <a:t>Dimanin</a:t>
            </a:r>
            <a:r>
              <a:rPr lang="nl-NL" sz="2000" dirty="0"/>
              <a:t>.</a:t>
            </a:r>
          </a:p>
          <a:p>
            <a:pPr indent="0">
              <a:buNone/>
              <a:defRPr/>
            </a:pPr>
            <a:endParaRPr lang="nl-NL" sz="2000" dirty="0"/>
          </a:p>
          <a:p>
            <a:pPr indent="0">
              <a:buNone/>
            </a:pPr>
            <a:r>
              <a:rPr lang="nl-NL" sz="2000" dirty="0"/>
              <a:t>Quaternaire ammoniumverbindingen zijn wel zeer giftig voor</a:t>
            </a:r>
          </a:p>
          <a:p>
            <a:pPr indent="0">
              <a:buNone/>
            </a:pPr>
            <a:r>
              <a:rPr lang="nl-NL" sz="2000" dirty="0"/>
              <a:t>waterorganismen en vissen. Voorkom daarom altijd dat er middelen in het oppervlaktewater terechtkomen.</a:t>
            </a:r>
          </a:p>
          <a:p>
            <a:pPr indent="0">
              <a:buNone/>
            </a:pPr>
            <a:endParaRPr lang="nl-NL" sz="2000" dirty="0"/>
          </a:p>
          <a:p>
            <a:pPr indent="0">
              <a:buNone/>
            </a:pPr>
            <a:r>
              <a:rPr lang="nl-NL" sz="2000" dirty="0"/>
              <a:t>Ook mag deze groep van middelen niet in het gietwater terechtkomen</a:t>
            </a:r>
          </a:p>
          <a:p>
            <a:pPr indent="0">
              <a:buNone/>
              <a:defRPr/>
            </a:pPr>
            <a:endParaRPr lang="nl-NL" sz="2000" dirty="0"/>
          </a:p>
          <a:p>
            <a:pPr indent="0">
              <a:buNone/>
              <a:defRPr/>
            </a:pPr>
            <a:endParaRPr lang="nl-NL" dirty="0"/>
          </a:p>
          <a:p>
            <a:pPr indent="0">
              <a:buNone/>
              <a:defRPr/>
            </a:pPr>
            <a:endParaRPr lang="nl-NL" sz="2400" dirty="0"/>
          </a:p>
        </p:txBody>
      </p:sp>
    </p:spTree>
    <p:extLst>
      <p:ext uri="{BB962C8B-B14F-4D97-AF65-F5344CB8AC3E}">
        <p14:creationId xmlns:p14="http://schemas.microsoft.com/office/powerpoint/2010/main" val="5305007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9" end="9"/>
                                            </p:txEl>
                                          </p:spTgt>
                                        </p:tgtEl>
                                        <p:attrNameLst>
                                          <p:attrName>style.visibility</p:attrName>
                                        </p:attrNameLst>
                                      </p:cBhvr>
                                      <p:to>
                                        <p:strVal val="visible"/>
                                      </p:to>
                                    </p:set>
                                    <p:animEffect transition="in" filter="fade">
                                      <p:cBhvr>
                                        <p:cTn id="28" dur="1000"/>
                                        <p:tgtEl>
                                          <p:spTgt spid="7171">
                                            <p:txEl>
                                              <p:pRg st="9" end="9"/>
                                            </p:txEl>
                                          </p:spTgt>
                                        </p:tgtEl>
                                      </p:cBhvr>
                                    </p:animEffect>
                                    <p:anim calcmode="lin" valueType="num">
                                      <p:cBhvr>
                                        <p:cTn id="29"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Organische zuren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4320480"/>
          </a:xfrm>
        </p:spPr>
        <p:txBody>
          <a:bodyPr>
            <a:normAutofit/>
          </a:bodyPr>
          <a:lstStyle/>
          <a:p>
            <a:pPr indent="0">
              <a:buNone/>
            </a:pPr>
            <a:r>
              <a:rPr lang="nl-NL" dirty="0"/>
              <a:t>Tot de groep organische zuren behoren onder meer oxaalzuur, citroenzuur en de middelen </a:t>
            </a:r>
            <a:r>
              <a:rPr lang="nl-NL" dirty="0" err="1"/>
              <a:t>Cristalclear</a:t>
            </a:r>
            <a:r>
              <a:rPr lang="nl-NL" dirty="0"/>
              <a:t> en </a:t>
            </a:r>
            <a:r>
              <a:rPr lang="nl-NL" dirty="0" err="1"/>
              <a:t>Soclean</a:t>
            </a:r>
            <a:r>
              <a:rPr lang="nl-NL" dirty="0"/>
              <a:t>. </a:t>
            </a:r>
          </a:p>
          <a:p>
            <a:pPr indent="0">
              <a:buNone/>
            </a:pPr>
            <a:endParaRPr lang="nl-NL" dirty="0"/>
          </a:p>
          <a:p>
            <a:pPr indent="0">
              <a:buNone/>
            </a:pPr>
            <a:r>
              <a:rPr lang="nl-NL" dirty="0"/>
              <a:t>Om deze middelen toe te passen moet het enige tijd vochtig en mistig weer zijn, maar het mag niet regenen. De middelen moeten in warm water worden opgelost en moeten de tijd krijgen om in te werken op het vuil. Op die manier weken ze het vuil los. </a:t>
            </a:r>
          </a:p>
          <a:p>
            <a:pPr indent="0">
              <a:buNone/>
            </a:pPr>
            <a:endParaRPr lang="nl-NL" dirty="0"/>
          </a:p>
          <a:p>
            <a:pPr indent="0">
              <a:buNone/>
            </a:pPr>
            <a:r>
              <a:rPr lang="nl-NL" dirty="0"/>
              <a:t>Na een paar dagen kun je de kas afspuiten. Het glas wordt niet aangetast door het middel en het heeft geen dampwerking.</a:t>
            </a:r>
          </a:p>
          <a:p>
            <a:pPr indent="0">
              <a:buNone/>
            </a:pPr>
            <a:endParaRPr lang="nl-NL" dirty="0"/>
          </a:p>
          <a:p>
            <a:pPr indent="0">
              <a:buNone/>
            </a:pPr>
            <a:r>
              <a:rPr lang="nl-NL" dirty="0"/>
              <a:t>Voorkom dat de middelen in he bassin of gietwater komen.</a:t>
            </a:r>
          </a:p>
          <a:p>
            <a:endParaRPr lang="nl-NL" dirty="0"/>
          </a:p>
          <a:p>
            <a:pPr indent="0">
              <a:buNone/>
              <a:defRPr/>
            </a:pPr>
            <a:endParaRPr lang="nl-NL" sz="2400" dirty="0"/>
          </a:p>
        </p:txBody>
      </p:sp>
    </p:spTree>
    <p:extLst>
      <p:ext uri="{BB962C8B-B14F-4D97-AF65-F5344CB8AC3E}">
        <p14:creationId xmlns:p14="http://schemas.microsoft.com/office/powerpoint/2010/main" val="1276493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Ecologische glasreiniger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412776"/>
            <a:ext cx="6336704" cy="5112568"/>
          </a:xfrm>
        </p:spPr>
        <p:txBody>
          <a:bodyPr>
            <a:noAutofit/>
          </a:bodyPr>
          <a:lstStyle/>
          <a:p>
            <a:pPr indent="0">
              <a:buNone/>
            </a:pPr>
            <a:r>
              <a:rPr lang="nl-NL" sz="2400" dirty="0"/>
              <a:t>Ecologische reinigingsmiddelen zijn de laatste jaren in opkomst door diverse ontwikkelingen in de markt, maatschappij en politiek. </a:t>
            </a:r>
          </a:p>
          <a:p>
            <a:pPr indent="0">
              <a:buNone/>
            </a:pPr>
            <a:endParaRPr lang="nl-NL" sz="2400" dirty="0"/>
          </a:p>
          <a:p>
            <a:pPr indent="0">
              <a:buNone/>
            </a:pPr>
            <a:r>
              <a:rPr lang="nl-NL" sz="2400" dirty="0"/>
              <a:t>De werkzame stoffen in dit soort middelen zijn biologische zuren en natuurlijke plantextracten.</a:t>
            </a:r>
          </a:p>
          <a:p>
            <a:pPr indent="0">
              <a:buNone/>
            </a:pPr>
            <a:endParaRPr lang="nl-NL" sz="2400" dirty="0"/>
          </a:p>
          <a:p>
            <a:pPr indent="0">
              <a:buNone/>
            </a:pPr>
            <a:r>
              <a:rPr lang="nl-NL" sz="2400" dirty="0"/>
              <a:t>Hierdoor treedt er geen dampwerking op en zijn deze reinigers veilig voor gebruik in een ‘volle’ kas. Daarnaast zijn deze middelen mild voor de huid en luchtwegen en veilig voor het milieu, mens en dier. </a:t>
            </a:r>
          </a:p>
        </p:txBody>
      </p:sp>
    </p:spTree>
    <p:extLst>
      <p:ext uri="{BB962C8B-B14F-4D97-AF65-F5344CB8AC3E}">
        <p14:creationId xmlns:p14="http://schemas.microsoft.com/office/powerpoint/2010/main" val="1785804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962348" cy="1938992"/>
          </a:xfrm>
          <a:prstGeom prst="rect">
            <a:avLst/>
          </a:prstGeom>
          <a:noFill/>
        </p:spPr>
        <p:txBody>
          <a:bodyPr wrap="square" rtlCol="0">
            <a:spAutoFit/>
          </a:bodyPr>
          <a:lstStyle/>
          <a:p>
            <a:pPr marL="214313" indent="-214313">
              <a:buFont typeface="Arial" panose="020B0604020202020204" pitchFamily="34" charset="0"/>
              <a:buChar char="•"/>
            </a:pPr>
            <a:r>
              <a:rPr lang="nl-NL" sz="2400" dirty="0"/>
              <a:t>Les 3: Schoonmaken van de kas</a:t>
            </a:r>
          </a:p>
          <a:p>
            <a:pPr marL="214313" indent="-214313">
              <a:buFont typeface="Arial" panose="020B0604020202020204" pitchFamily="34" charset="0"/>
              <a:buChar char="•"/>
            </a:pPr>
            <a:r>
              <a:rPr lang="nl-NL" sz="2400" dirty="0"/>
              <a:t>Les 4: Ontsmetten van de kas en </a:t>
            </a:r>
            <a:r>
              <a:rPr lang="nl-NL" sz="2400" dirty="0" err="1"/>
              <a:t>kasdek</a:t>
            </a:r>
            <a:endParaRPr lang="nl-NL" sz="2400" dirty="0"/>
          </a:p>
          <a:p>
            <a:pPr marL="214313" indent="-214313">
              <a:buFont typeface="Arial" panose="020B0604020202020204" pitchFamily="34" charset="0"/>
              <a:buChar char="•"/>
            </a:pPr>
            <a:r>
              <a:rPr lang="nl-NL" sz="2400" dirty="0"/>
              <a:t>Les 5: studiedag (vrij)</a:t>
            </a:r>
          </a:p>
          <a:p>
            <a:pPr marL="214313" indent="-214313">
              <a:buFont typeface="Arial" panose="020B0604020202020204" pitchFamily="34" charset="0"/>
              <a:buChar char="•"/>
            </a:pPr>
            <a:r>
              <a:rPr lang="nl-NL" sz="2400" dirty="0"/>
              <a:t>Les 5: Schoonmaken installaties in de kas</a:t>
            </a:r>
          </a:p>
          <a:p>
            <a:pPr marL="214313" indent="-214313">
              <a:buFont typeface="Arial" panose="020B0604020202020204" pitchFamily="34" charset="0"/>
              <a:buChar char="•"/>
            </a:pPr>
            <a:r>
              <a:rPr lang="nl-NL" sz="2400" dirty="0"/>
              <a:t>Les 6: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5036393" y="4725144"/>
            <a:ext cx="2847975" cy="1600200"/>
          </a:xfrm>
          <a:prstGeom prst="rect">
            <a:avLst/>
          </a:prstGeom>
        </p:spPr>
      </p:pic>
    </p:spTree>
    <p:extLst>
      <p:ext uri="{BB962C8B-B14F-4D97-AF65-F5344CB8AC3E}">
        <p14:creationId xmlns:p14="http://schemas.microsoft.com/office/powerpoint/2010/main" val="196627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Veiligheid bij glasreinigers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556792"/>
            <a:ext cx="6624736" cy="3744416"/>
          </a:xfrm>
        </p:spPr>
        <p:txBody>
          <a:bodyPr>
            <a:noAutofit/>
          </a:bodyPr>
          <a:lstStyle/>
          <a:p>
            <a:pPr indent="0">
              <a:buNone/>
              <a:defRPr/>
            </a:pPr>
            <a:r>
              <a:rPr lang="nl-NL" sz="2400" dirty="0"/>
              <a:t>Gehard glas, diffuus glas of glas met een speciale coating kan niet worden gereinigd met glasreinigers op basis van fluoride.</a:t>
            </a:r>
          </a:p>
          <a:p>
            <a:pPr indent="0">
              <a:buNone/>
              <a:defRPr/>
            </a:pPr>
            <a:endParaRPr lang="nl-NL" sz="2400" dirty="0"/>
          </a:p>
          <a:p>
            <a:pPr indent="0">
              <a:buNone/>
              <a:defRPr/>
            </a:pPr>
            <a:r>
              <a:rPr lang="nl-NL" sz="2400" dirty="0"/>
              <a:t>Wanneer je werkt met een glasreiniger, dien je altijd persoonlijke beschermingsmiddelen te gebruiken om oog- en huidcontact te vermijden. Raadpleeg het veiligheidsblad van het gebruikte product voor meer informatie over de benodigde persoonlijke beschermingsmiddelen. </a:t>
            </a:r>
          </a:p>
          <a:p>
            <a:pPr indent="0">
              <a:buNone/>
              <a:defRPr/>
            </a:pPr>
            <a:endParaRPr lang="nl-NL" sz="2400" dirty="0"/>
          </a:p>
          <a:p>
            <a:pPr indent="0">
              <a:buNone/>
              <a:defRPr/>
            </a:pPr>
            <a:r>
              <a:rPr lang="nl-NL" sz="2400" dirty="0">
                <a:hlinkClick r:id="rId3"/>
              </a:rPr>
              <a:t>https://royalbrinkman.nl/content/files/productdocuments/Topcleaner%20SDS%20NL_BD038339.pdf</a:t>
            </a:r>
            <a:endParaRPr lang="nl-NL" sz="2400" dirty="0"/>
          </a:p>
          <a:p>
            <a:pPr indent="0">
              <a:buNone/>
              <a:defRPr/>
            </a:pPr>
            <a:br>
              <a:rPr lang="nl-NL" sz="2400" dirty="0"/>
            </a:br>
            <a:br>
              <a:rPr lang="nl-NL" sz="2400" dirty="0"/>
            </a:br>
            <a:endParaRPr lang="nl-NL" sz="2400" dirty="0"/>
          </a:p>
        </p:txBody>
      </p:sp>
    </p:spTree>
    <p:extLst>
      <p:ext uri="{BB962C8B-B14F-4D97-AF65-F5344CB8AC3E}">
        <p14:creationId xmlns:p14="http://schemas.microsoft.com/office/powerpoint/2010/main" val="2910048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Desinfecteren kas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888432"/>
          </a:xfrm>
        </p:spPr>
        <p:txBody>
          <a:bodyPr>
            <a:normAutofit/>
          </a:bodyPr>
          <a:lstStyle/>
          <a:p>
            <a:pPr indent="0">
              <a:buNone/>
              <a:defRPr/>
            </a:pPr>
            <a:r>
              <a:rPr lang="nl-NL" sz="2400" dirty="0"/>
              <a:t>Wist je dat reinigen en desinfecteren niet hetzelfde zijn?</a:t>
            </a:r>
          </a:p>
          <a:p>
            <a:pPr indent="0">
              <a:buNone/>
              <a:defRPr/>
            </a:pPr>
            <a:endParaRPr lang="nl-NL" sz="2400" dirty="0"/>
          </a:p>
          <a:p>
            <a:pPr indent="0">
              <a:buNone/>
            </a:pPr>
            <a:r>
              <a:rPr lang="nl-NL" sz="2400" b="1" dirty="0"/>
              <a:t>Wat is reinigen?</a:t>
            </a:r>
          </a:p>
          <a:p>
            <a:pPr indent="0">
              <a:buNone/>
            </a:pPr>
            <a:endParaRPr lang="nl-NL" sz="2400" b="1" dirty="0"/>
          </a:p>
          <a:p>
            <a:pPr indent="0">
              <a:buNone/>
            </a:pPr>
            <a:r>
              <a:rPr lang="nl-NL" sz="2400" dirty="0"/>
              <a:t>Reinigen is het verwijderen van vuil zoals stof, vuil of vet. Hiervoor maak je gebruik van een reinigingsmiddel. Reinigen zorgt er </a:t>
            </a:r>
            <a:r>
              <a:rPr lang="nl-NL" sz="2400" b="1" dirty="0"/>
              <a:t>niet</a:t>
            </a:r>
            <a:r>
              <a:rPr lang="nl-NL" sz="2400" dirty="0"/>
              <a:t> voor dat micro-organismen gedood worden.</a:t>
            </a:r>
          </a:p>
          <a:p>
            <a:pPr indent="0">
              <a:buNone/>
              <a:defRPr/>
            </a:pPr>
            <a:endParaRPr lang="nl-NL" dirty="0"/>
          </a:p>
        </p:txBody>
      </p:sp>
    </p:spTree>
    <p:extLst>
      <p:ext uri="{BB962C8B-B14F-4D97-AF65-F5344CB8AC3E}">
        <p14:creationId xmlns:p14="http://schemas.microsoft.com/office/powerpoint/2010/main" val="34867300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fontScale="90000"/>
          </a:bodyPr>
          <a:lstStyle/>
          <a:p>
            <a:pPr indent="0"/>
            <a:r>
              <a:rPr lang="nl-NL" sz="3600" dirty="0"/>
              <a:t>Wat is desinfecteren?</a:t>
            </a:r>
            <a:br>
              <a:rPr lang="nl-NL" sz="3600" dirty="0"/>
            </a:br>
            <a:br>
              <a:rPr lang="nl-NL" sz="3600"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4032448"/>
          </a:xfrm>
        </p:spPr>
        <p:txBody>
          <a:bodyPr>
            <a:noAutofit/>
          </a:bodyPr>
          <a:lstStyle/>
          <a:p>
            <a:pPr indent="0">
              <a:buNone/>
            </a:pPr>
            <a:r>
              <a:rPr lang="nl-NL" sz="2400" dirty="0"/>
              <a:t>Desinfecteren is het doden, inactiveren of verwijderen van ziekteverwekkende organismen, zoals bacteriën en virussen.</a:t>
            </a:r>
          </a:p>
          <a:p>
            <a:pPr indent="0">
              <a:buNone/>
            </a:pPr>
            <a:endParaRPr lang="nl-NL" sz="2400" dirty="0"/>
          </a:p>
          <a:p>
            <a:pPr indent="0">
              <a:buNone/>
            </a:pPr>
            <a:r>
              <a:rPr lang="nl-NL" sz="2400" dirty="0"/>
              <a:t>Door de micro-organismen te bestrijden, kunnen ze zich niet verder verspreiden. Desinfecteren dient te gebeuren direct na het reinigen van een oppervlak. </a:t>
            </a:r>
            <a:br>
              <a:rPr lang="nl-NL" sz="2400" dirty="0"/>
            </a:br>
            <a:br>
              <a:rPr lang="nl-NL" sz="2400" dirty="0"/>
            </a:br>
            <a:endParaRPr lang="nl-NL" sz="2400" dirty="0"/>
          </a:p>
        </p:txBody>
      </p:sp>
      <p:pic>
        <p:nvPicPr>
          <p:cNvPr id="2" name="Picture 2" descr="Huis desinfecteren | ikzoekeenschoonmaakster.nl">
            <a:extLst>
              <a:ext uri="{FF2B5EF4-FFF2-40B4-BE49-F238E27FC236}">
                <a16:creationId xmlns:a16="http://schemas.microsoft.com/office/drawing/2014/main" id="{7EC1BC91-EB74-45B2-9ABA-38AADC14B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437112"/>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597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fade">
                                      <p:cBhvr>
                                        <p:cTn id="19" dur="1000"/>
                                        <p:tgtEl>
                                          <p:spTgt spid="7171">
                                            <p:txEl>
                                              <p:pRg st="2" end="2"/>
                                            </p:txEl>
                                          </p:spTgt>
                                        </p:tgtEl>
                                      </p:cBhvr>
                                    </p:animEffect>
                                    <p:anim calcmode="lin" valueType="num">
                                      <p:cBhvr>
                                        <p:cTn id="2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Autofit/>
          </a:bodyPr>
          <a:lstStyle/>
          <a:p>
            <a:r>
              <a:rPr lang="nl-NL" sz="3200" dirty="0"/>
              <a:t>Eerst reinigen, dan desinfecteren</a:t>
            </a:r>
            <a:endParaRPr lang="nl-NL" altLang="nl-NL" sz="32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296393"/>
            <a:ext cx="6192688" cy="5156943"/>
          </a:xfrm>
        </p:spPr>
        <p:txBody>
          <a:bodyPr>
            <a:normAutofit/>
          </a:bodyPr>
          <a:lstStyle/>
          <a:p>
            <a:pPr indent="0">
              <a:buNone/>
              <a:defRPr/>
            </a:pPr>
            <a:r>
              <a:rPr lang="nl-NL" sz="2000" dirty="0"/>
              <a:t>Voor een optimale hygiëne zorg je dat je het schoon te maken materiaal of oppervlak eerst reinigt met een reinigingsmiddel. </a:t>
            </a:r>
          </a:p>
          <a:p>
            <a:pPr indent="0">
              <a:buNone/>
              <a:defRPr/>
            </a:pPr>
            <a:endParaRPr lang="nl-NL" sz="2000" dirty="0"/>
          </a:p>
          <a:p>
            <a:pPr indent="0">
              <a:buNone/>
              <a:defRPr/>
            </a:pPr>
            <a:r>
              <a:rPr lang="nl-NL" sz="2000" dirty="0"/>
              <a:t>Dit verwijdert het vuil en vet. Door deze vuil- en vetlaag te verwijderen, kun je hardnekkige bacteriën, schimmels en ziektekiemen die zich hieronder bevinden, goed bereiken met een desinfectiemiddel.</a:t>
            </a:r>
          </a:p>
          <a:p>
            <a:pPr indent="0">
              <a:buNone/>
              <a:defRPr/>
            </a:pPr>
            <a:endParaRPr lang="nl-NL" sz="2000" dirty="0"/>
          </a:p>
          <a:p>
            <a:pPr indent="0">
              <a:buNone/>
              <a:defRPr/>
            </a:pPr>
            <a:r>
              <a:rPr lang="nl-NL" sz="2000" dirty="0"/>
              <a:t>De tweede stap is desinfecteren. Met een desinfectiemiddel kun je hardnekkige bacteriën, schimmels en ziektekiemen verwijderen. </a:t>
            </a:r>
          </a:p>
          <a:p>
            <a:pPr indent="0">
              <a:buNone/>
              <a:defRPr/>
            </a:pPr>
            <a:endParaRPr lang="nl-NL" sz="2000" dirty="0"/>
          </a:p>
          <a:p>
            <a:pPr indent="0">
              <a:buNone/>
              <a:defRPr/>
            </a:pPr>
            <a:r>
              <a:rPr lang="nl-NL" sz="2000" dirty="0"/>
              <a:t>Een reinigingsmiddel doet dit </a:t>
            </a:r>
            <a:r>
              <a:rPr lang="nl-NL" sz="2000" b="1" dirty="0"/>
              <a:t>niet</a:t>
            </a:r>
            <a:r>
              <a:rPr lang="nl-NL" sz="2000" dirty="0"/>
              <a:t>. Een oppervlak lijkt na het gebruik van een reinigingsmiddel misschien schoon, maar is dit dus niet altijd!</a:t>
            </a:r>
          </a:p>
        </p:txBody>
      </p:sp>
    </p:spTree>
    <p:extLst>
      <p:ext uri="{BB962C8B-B14F-4D97-AF65-F5344CB8AC3E}">
        <p14:creationId xmlns:p14="http://schemas.microsoft.com/office/powerpoint/2010/main" val="30982379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Oppervlakte desinfectie</a:t>
            </a:r>
          </a:p>
        </p:txBody>
      </p:sp>
      <p:pic>
        <p:nvPicPr>
          <p:cNvPr id="2" name="Tijdelijke aanduiding voor inhoud 1">
            <a:extLst>
              <a:ext uri="{FF2B5EF4-FFF2-40B4-BE49-F238E27FC236}">
                <a16:creationId xmlns:a16="http://schemas.microsoft.com/office/drawing/2014/main" id="{F3667D99-19B3-4F99-AC07-B60079DE64CA}"/>
              </a:ext>
            </a:extLst>
          </p:cNvPr>
          <p:cNvPicPr>
            <a:picLocks noGrp="1" noChangeAspect="1"/>
          </p:cNvPicPr>
          <p:nvPr>
            <p:ph idx="1"/>
          </p:nvPr>
        </p:nvPicPr>
        <p:blipFill>
          <a:blip r:embed="rId3"/>
          <a:stretch>
            <a:fillRect/>
          </a:stretch>
        </p:blipFill>
        <p:spPr>
          <a:xfrm>
            <a:off x="971550" y="2276872"/>
            <a:ext cx="6192838" cy="2736304"/>
          </a:xfrm>
          <a:prstGeom prst="rect">
            <a:avLst/>
          </a:prstGeom>
        </p:spPr>
      </p:pic>
      <p:sp>
        <p:nvSpPr>
          <p:cNvPr id="3" name="Tekstvak 2">
            <a:extLst>
              <a:ext uri="{FF2B5EF4-FFF2-40B4-BE49-F238E27FC236}">
                <a16:creationId xmlns:a16="http://schemas.microsoft.com/office/drawing/2014/main" id="{AB62C5EF-4DC6-470E-80B1-C2E37315EDD6}"/>
              </a:ext>
            </a:extLst>
          </p:cNvPr>
          <p:cNvSpPr txBox="1"/>
          <p:nvPr/>
        </p:nvSpPr>
        <p:spPr>
          <a:xfrm>
            <a:off x="827584" y="5157192"/>
            <a:ext cx="7560840" cy="369332"/>
          </a:xfrm>
          <a:prstGeom prst="rect">
            <a:avLst/>
          </a:prstGeom>
          <a:noFill/>
        </p:spPr>
        <p:txBody>
          <a:bodyPr wrap="square" rtlCol="0">
            <a:spAutoFit/>
          </a:bodyPr>
          <a:lstStyle/>
          <a:p>
            <a:r>
              <a:rPr lang="nl-NL" dirty="0"/>
              <a:t>*  Een toepassing met schuim is effectiever en geeft het beste resultaat</a:t>
            </a:r>
          </a:p>
        </p:txBody>
      </p:sp>
    </p:spTree>
    <p:extLst>
      <p:ext uri="{BB962C8B-B14F-4D97-AF65-F5344CB8AC3E}">
        <p14:creationId xmlns:p14="http://schemas.microsoft.com/office/powerpoint/2010/main" val="214447072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Autofit/>
          </a:bodyPr>
          <a:lstStyle/>
          <a:p>
            <a:r>
              <a:rPr lang="nl-NL" sz="3200" dirty="0"/>
              <a:t>Voordelen van schuimdesinfectie</a:t>
            </a:r>
            <a:endParaRPr lang="nl-NL" altLang="nl-NL" sz="32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696744" cy="4464496"/>
          </a:xfrm>
        </p:spPr>
        <p:txBody>
          <a:bodyPr>
            <a:noAutofit/>
          </a:bodyPr>
          <a:lstStyle/>
          <a:p>
            <a:pPr indent="0">
              <a:buNone/>
            </a:pPr>
            <a:r>
              <a:rPr lang="nl-NL" sz="2400" dirty="0"/>
              <a:t>Steeds vaker maken kwekers gebruik van reiniging- en desinfectiemiddelen in schuimvorm. </a:t>
            </a:r>
          </a:p>
          <a:p>
            <a:pPr indent="0">
              <a:buNone/>
            </a:pPr>
            <a:endParaRPr lang="nl-NL" sz="2400" dirty="0"/>
          </a:p>
          <a:p>
            <a:pPr indent="0">
              <a:buNone/>
            </a:pPr>
            <a:r>
              <a:rPr lang="nl-NL" sz="2400" dirty="0"/>
              <a:t>Het gebruik van schuimdesinfectie heeft namelijk meerdere voordelen ten opzichte van vloeibare desinfectiemiddelen:</a:t>
            </a:r>
          </a:p>
          <a:p>
            <a:pPr indent="0">
              <a:buNone/>
            </a:pPr>
            <a:endParaRPr lang="nl-NL" sz="2400" dirty="0"/>
          </a:p>
          <a:p>
            <a:pPr indent="0">
              <a:buNone/>
            </a:pPr>
            <a:r>
              <a:rPr lang="nl-NL" sz="2400" dirty="0"/>
              <a:t>Schuim verlengt de inwerktijd van een reiniging- of desinfectiemiddel en daarmee de effectiviteit van de behandeling, doordat het een veel groter hechtvermogen heeft dan een niet-schuimend middel. </a:t>
            </a:r>
          </a:p>
        </p:txBody>
      </p:sp>
    </p:spTree>
    <p:extLst>
      <p:ext uri="{BB962C8B-B14F-4D97-AF65-F5344CB8AC3E}">
        <p14:creationId xmlns:p14="http://schemas.microsoft.com/office/powerpoint/2010/main" val="29149289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Autofit/>
          </a:bodyPr>
          <a:lstStyle/>
          <a:p>
            <a:r>
              <a:rPr lang="nl-NL" sz="3200" dirty="0"/>
              <a:t>Voordelen van schuimdesinfectie</a:t>
            </a:r>
            <a:endParaRPr lang="nl-NL" altLang="nl-NL" sz="32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9132" y="1495618"/>
            <a:ext cx="6480720" cy="3553695"/>
          </a:xfrm>
        </p:spPr>
        <p:txBody>
          <a:bodyPr>
            <a:normAutofit/>
          </a:bodyPr>
          <a:lstStyle/>
          <a:p>
            <a:pPr indent="0">
              <a:buNone/>
            </a:pPr>
            <a:r>
              <a:rPr lang="nl-NL" sz="2400" dirty="0"/>
              <a:t>Dit hechtvermogen zorgt ervoor dat het product minder snel afvloeit, waardoor schuimontsmetting ook geschikt is voor het reinigen of desinfecteren van verticale oppervlaktes zoals kasgevels.</a:t>
            </a:r>
          </a:p>
          <a:p>
            <a:pPr indent="0">
              <a:buNone/>
            </a:pPr>
            <a:endParaRPr lang="nl-NL" sz="2400" dirty="0"/>
          </a:p>
          <a:p>
            <a:pPr indent="0">
              <a:buNone/>
            </a:pPr>
            <a:r>
              <a:rPr lang="nl-NL" sz="2400" dirty="0"/>
              <a:t>Het kruipende vermogen van schuim zorgt ervoor dat moeilijk te bereiken oppervlaktes, hoeken en kieren behandeld kunnen worden.</a:t>
            </a:r>
          </a:p>
          <a:p>
            <a:endParaRPr lang="nl-NL" dirty="0"/>
          </a:p>
          <a:p>
            <a:pPr indent="0">
              <a:buNone/>
              <a:defRPr/>
            </a:pPr>
            <a:endParaRPr lang="nl-NL" sz="2400" dirty="0"/>
          </a:p>
        </p:txBody>
      </p:sp>
      <p:pic>
        <p:nvPicPr>
          <p:cNvPr id="2" name="Afbeelding 1">
            <a:extLst>
              <a:ext uri="{FF2B5EF4-FFF2-40B4-BE49-F238E27FC236}">
                <a16:creationId xmlns:a16="http://schemas.microsoft.com/office/drawing/2014/main" id="{EA291596-7C34-4644-940E-2E4D2CA9D3DD}"/>
              </a:ext>
            </a:extLst>
          </p:cNvPr>
          <p:cNvPicPr>
            <a:picLocks noChangeAspect="1"/>
          </p:cNvPicPr>
          <p:nvPr/>
        </p:nvPicPr>
        <p:blipFill>
          <a:blip r:embed="rId3"/>
          <a:stretch>
            <a:fillRect/>
          </a:stretch>
        </p:blipFill>
        <p:spPr>
          <a:xfrm>
            <a:off x="2555776" y="5157192"/>
            <a:ext cx="2839032" cy="1589858"/>
          </a:xfrm>
          <a:prstGeom prst="rect">
            <a:avLst/>
          </a:prstGeom>
        </p:spPr>
      </p:pic>
    </p:spTree>
    <p:extLst>
      <p:ext uri="{BB962C8B-B14F-4D97-AF65-F5344CB8AC3E}">
        <p14:creationId xmlns:p14="http://schemas.microsoft.com/office/powerpoint/2010/main" val="42684747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Schuim desinfecteren</a:t>
            </a:r>
          </a:p>
        </p:txBody>
      </p:sp>
      <p:pic>
        <p:nvPicPr>
          <p:cNvPr id="2" name="Onlinemedia 1">
            <a:hlinkClick r:id="" action="ppaction://media"/>
            <a:extLst>
              <a:ext uri="{FF2B5EF4-FFF2-40B4-BE49-F238E27FC236}">
                <a16:creationId xmlns:a16="http://schemas.microsoft.com/office/drawing/2014/main" id="{35981DEE-10E1-4131-AF6C-B2AE88706CD0}"/>
              </a:ext>
            </a:extLst>
          </p:cNvPr>
          <p:cNvPicPr>
            <a:picLocks noGrp="1" noRot="1" noChangeAspect="1"/>
          </p:cNvPicPr>
          <p:nvPr>
            <p:ph idx="1"/>
            <a:videoFile r:link="rId1"/>
          </p:nvPr>
        </p:nvPicPr>
        <p:blipFill>
          <a:blip r:embed="rId4"/>
          <a:stretch>
            <a:fillRect/>
          </a:stretch>
        </p:blipFill>
        <p:spPr>
          <a:xfrm>
            <a:off x="611560" y="1772816"/>
            <a:ext cx="7592843" cy="4270975"/>
          </a:xfrm>
          <a:prstGeom prst="rect">
            <a:avLst/>
          </a:prstGeom>
        </p:spPr>
      </p:pic>
    </p:spTree>
    <p:extLst>
      <p:ext uri="{BB962C8B-B14F-4D97-AF65-F5344CB8AC3E}">
        <p14:creationId xmlns:p14="http://schemas.microsoft.com/office/powerpoint/2010/main" val="345839622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Foggen</a:t>
            </a:r>
            <a:r>
              <a:rPr lang="nl-NL" altLang="nl-NL" b="1" dirty="0"/>
              <a:t> als desinfectie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683568" y="1296394"/>
            <a:ext cx="6912768" cy="4102126"/>
          </a:xfrm>
        </p:spPr>
        <p:txBody>
          <a:bodyPr>
            <a:normAutofit/>
          </a:bodyPr>
          <a:lstStyle/>
          <a:p>
            <a:pPr indent="0">
              <a:buNone/>
              <a:defRPr/>
            </a:pPr>
            <a:r>
              <a:rPr lang="nl-NL" sz="2000" dirty="0"/>
              <a:t>Buiten het </a:t>
            </a:r>
            <a:r>
              <a:rPr lang="nl-NL" sz="2000" dirty="0" err="1"/>
              <a:t>foggen</a:t>
            </a:r>
            <a:r>
              <a:rPr lang="nl-NL" sz="2000" dirty="0"/>
              <a:t> van bestrijdingsmiddelen is het ook mogelijk om de kas te vernevelen met ontsmettingsmiddelen</a:t>
            </a:r>
          </a:p>
          <a:p>
            <a:pPr indent="0">
              <a:buNone/>
              <a:defRPr/>
            </a:pPr>
            <a:endParaRPr lang="nl-NL" sz="2000" dirty="0"/>
          </a:p>
          <a:p>
            <a:pPr indent="0">
              <a:buNone/>
              <a:defRPr/>
            </a:pPr>
            <a:r>
              <a:rPr lang="nl-NL" sz="2000" dirty="0"/>
              <a:t>Daarbij wordt gebruik gemaakt van Formaline of waterstofperoxide. </a:t>
            </a:r>
          </a:p>
          <a:p>
            <a:pPr indent="0">
              <a:buNone/>
              <a:defRPr/>
            </a:pPr>
            <a:endParaRPr lang="nl-NL" sz="2000" dirty="0"/>
          </a:p>
          <a:p>
            <a:pPr indent="0">
              <a:buNone/>
              <a:defRPr/>
            </a:pPr>
            <a:r>
              <a:rPr lang="nl-NL" sz="2000" dirty="0"/>
              <a:t>Formaline is werkzaam tegen bijna alle virussen, schimmels, en bacteriën.</a:t>
            </a:r>
          </a:p>
          <a:p>
            <a:pPr indent="0">
              <a:buNone/>
              <a:defRPr/>
            </a:pPr>
            <a:endParaRPr lang="nl-NL" sz="2000" dirty="0"/>
          </a:p>
          <a:p>
            <a:pPr indent="0">
              <a:buNone/>
              <a:defRPr/>
            </a:pPr>
            <a:r>
              <a:rPr lang="nl-NL" sz="2000" dirty="0"/>
              <a:t>Waterstofperoxide zorgt voor een snelle doding van </a:t>
            </a:r>
            <a:r>
              <a:rPr lang="nl-NL" sz="2000" dirty="0" err="1"/>
              <a:t>bacterien</a:t>
            </a:r>
            <a:r>
              <a:rPr lang="nl-NL" sz="2000" dirty="0"/>
              <a:t>, schimmels en virussen.</a:t>
            </a:r>
            <a:br>
              <a:rPr lang="nl-NL" sz="2000" dirty="0"/>
            </a:br>
            <a:br>
              <a:rPr lang="nl-NL" dirty="0"/>
            </a:br>
            <a:endParaRPr lang="nl-NL" sz="2400" dirty="0"/>
          </a:p>
        </p:txBody>
      </p:sp>
      <p:pic>
        <p:nvPicPr>
          <p:cNvPr id="6146" name="Picture 2" descr="Foggen bij Greenco | Vidiphoto">
            <a:extLst>
              <a:ext uri="{FF2B5EF4-FFF2-40B4-BE49-F238E27FC236}">
                <a16:creationId xmlns:a16="http://schemas.microsoft.com/office/drawing/2014/main" id="{E2BF4EA6-6A85-4587-BEBC-5C6330460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221088"/>
            <a:ext cx="178117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ggen bij Greenco | Vidiphoto">
            <a:extLst>
              <a:ext uri="{FF2B5EF4-FFF2-40B4-BE49-F238E27FC236}">
                <a16:creationId xmlns:a16="http://schemas.microsoft.com/office/drawing/2014/main" id="{5ED98AF0-9BA1-4C80-BA70-E8965CBDE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77" y="4869160"/>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4558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Effect transition="in" filter="fade">
                                      <p:cBhvr>
                                        <p:cTn id="26" dur="1000"/>
                                        <p:tgtEl>
                                          <p:spTgt spid="7171">
                                            <p:txEl>
                                              <p:pRg st="6" end="6"/>
                                            </p:txEl>
                                          </p:spTgt>
                                        </p:tgtEl>
                                      </p:cBhvr>
                                    </p:animEffect>
                                    <p:anim calcmode="lin" valueType="num">
                                      <p:cBhvr>
                                        <p:cTn id="27"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1000"/>
                                        <p:tgtEl>
                                          <p:spTgt spid="6146"/>
                                        </p:tgtEl>
                                      </p:cBhvr>
                                    </p:animEffect>
                                    <p:anim calcmode="lin" valueType="num">
                                      <p:cBhvr>
                                        <p:cTn id="32" dur="1000" fill="hold"/>
                                        <p:tgtEl>
                                          <p:spTgt spid="6146"/>
                                        </p:tgtEl>
                                        <p:attrNameLst>
                                          <p:attrName>ppt_x</p:attrName>
                                        </p:attrNameLst>
                                      </p:cBhvr>
                                      <p:tavLst>
                                        <p:tav tm="0">
                                          <p:val>
                                            <p:strVal val="#ppt_x"/>
                                          </p:val>
                                        </p:tav>
                                        <p:tav tm="100000">
                                          <p:val>
                                            <p:strVal val="#ppt_x"/>
                                          </p:val>
                                        </p:tav>
                                      </p:tavLst>
                                    </p:anim>
                                    <p:anim calcmode="lin" valueType="num">
                                      <p:cBhvr>
                                        <p:cTn id="3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err="1"/>
              <a:t>Foggen</a:t>
            </a:r>
            <a:r>
              <a:rPr lang="nl-NL" altLang="nl-NL" b="1" dirty="0"/>
              <a:t> als desinfectie</a:t>
            </a:r>
          </a:p>
        </p:txBody>
      </p:sp>
      <p:pic>
        <p:nvPicPr>
          <p:cNvPr id="2" name="Onlinemedia 1">
            <a:hlinkClick r:id="" action="ppaction://media"/>
            <a:extLst>
              <a:ext uri="{FF2B5EF4-FFF2-40B4-BE49-F238E27FC236}">
                <a16:creationId xmlns:a16="http://schemas.microsoft.com/office/drawing/2014/main" id="{EAA1C376-7C40-4A74-8ED1-8D4389AA6677}"/>
              </a:ext>
            </a:extLst>
          </p:cNvPr>
          <p:cNvPicPr>
            <a:picLocks noGrp="1" noRot="1" noChangeAspect="1"/>
          </p:cNvPicPr>
          <p:nvPr>
            <p:ph idx="1"/>
            <a:videoFile r:link="rId1"/>
          </p:nvPr>
        </p:nvPicPr>
        <p:blipFill>
          <a:blip r:embed="rId4"/>
          <a:stretch>
            <a:fillRect/>
          </a:stretch>
        </p:blipFill>
        <p:spPr>
          <a:xfrm>
            <a:off x="855861" y="1556792"/>
            <a:ext cx="7939955" cy="4466225"/>
          </a:xfrm>
          <a:prstGeom prst="rect">
            <a:avLst/>
          </a:prstGeom>
        </p:spPr>
      </p:pic>
    </p:spTree>
    <p:extLst>
      <p:ext uri="{BB962C8B-B14F-4D97-AF65-F5344CB8AC3E}">
        <p14:creationId xmlns:p14="http://schemas.microsoft.com/office/powerpoint/2010/main" val="222203047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89676"/>
            <a:ext cx="7772400" cy="1470025"/>
          </a:xfrm>
        </p:spPr>
        <p:txBody>
          <a:bodyPr/>
          <a:lstStyle/>
          <a:p>
            <a:r>
              <a:rPr lang="nl-NL" dirty="0"/>
              <a:t>Les 2</a:t>
            </a:r>
            <a:br>
              <a:rPr lang="nl-NL" dirty="0"/>
            </a:br>
            <a:r>
              <a:rPr lang="nl-NL" dirty="0"/>
              <a:t>Ontsmetten en reinigen </a:t>
            </a:r>
            <a:r>
              <a:rPr lang="nl-NL" dirty="0" err="1"/>
              <a:t>kasdek</a:t>
            </a:r>
            <a:endParaRPr lang="nl-NL" dirty="0"/>
          </a:p>
        </p:txBody>
      </p:sp>
      <p:pic>
        <p:nvPicPr>
          <p:cNvPr id="3" name="Afbeelding 2">
            <a:extLst>
              <a:ext uri="{FF2B5EF4-FFF2-40B4-BE49-F238E27FC236}">
                <a16:creationId xmlns:a16="http://schemas.microsoft.com/office/drawing/2014/main" id="{6930FB2F-C9EC-49B6-A433-8C10745C4F86}"/>
              </a:ext>
            </a:extLst>
          </p:cNvPr>
          <p:cNvPicPr>
            <a:picLocks noChangeAspect="1"/>
          </p:cNvPicPr>
          <p:nvPr/>
        </p:nvPicPr>
        <p:blipFill>
          <a:blip r:embed="rId2"/>
          <a:stretch>
            <a:fillRect/>
          </a:stretch>
        </p:blipFill>
        <p:spPr>
          <a:xfrm>
            <a:off x="2195735" y="2852936"/>
            <a:ext cx="4190771" cy="2346832"/>
          </a:xfrm>
          <a:prstGeom prst="rect">
            <a:avLst/>
          </a:prstGeom>
        </p:spPr>
      </p:pic>
    </p:spTree>
    <p:extLst>
      <p:ext uri="{BB962C8B-B14F-4D97-AF65-F5344CB8AC3E}">
        <p14:creationId xmlns:p14="http://schemas.microsoft.com/office/powerpoint/2010/main" val="19079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Druppelaars reinigen en desinfecteren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53305" y="1268760"/>
            <a:ext cx="6336704" cy="4320480"/>
          </a:xfrm>
        </p:spPr>
        <p:txBody>
          <a:bodyPr>
            <a:normAutofit lnSpcReduction="10000"/>
          </a:bodyPr>
          <a:lstStyle/>
          <a:p>
            <a:pPr indent="0">
              <a:buNone/>
              <a:defRPr/>
            </a:pPr>
            <a:r>
              <a:rPr lang="nl-NL" sz="2400" dirty="0"/>
              <a:t>Druppelaars moeten ook ontsmet worden aan het begin van een nieuwe teelt. </a:t>
            </a:r>
          </a:p>
          <a:p>
            <a:pPr indent="0">
              <a:buNone/>
              <a:defRPr/>
            </a:pPr>
            <a:endParaRPr lang="nl-NL" sz="2400" dirty="0"/>
          </a:p>
          <a:p>
            <a:pPr indent="0">
              <a:buNone/>
              <a:defRPr/>
            </a:pPr>
            <a:r>
              <a:rPr lang="nl-NL" sz="2400" dirty="0"/>
              <a:t>Ontsmet de stekers van de druppelaars door ze eerst een nacht in een 3 %-oplossing van salpeterzuur te leggen</a:t>
            </a:r>
          </a:p>
          <a:p>
            <a:pPr indent="0">
              <a:buNone/>
              <a:defRPr/>
            </a:pPr>
            <a:endParaRPr lang="nl-NL" sz="2400" dirty="0"/>
          </a:p>
          <a:p>
            <a:pPr indent="0">
              <a:buNone/>
              <a:defRPr/>
            </a:pPr>
            <a:r>
              <a:rPr lang="nl-NL" sz="2400" dirty="0"/>
              <a:t>Of leg ze gedurende minimaal 1 uur in een </a:t>
            </a:r>
            <a:br>
              <a:rPr lang="nl-NL" sz="2400" dirty="0"/>
            </a:br>
            <a:r>
              <a:rPr lang="nl-NL" sz="2400" dirty="0"/>
              <a:t>10 %-oplossing van handelsformaline (40%).</a:t>
            </a:r>
          </a:p>
          <a:p>
            <a:pPr indent="0">
              <a:buNone/>
              <a:defRPr/>
            </a:pPr>
            <a:r>
              <a:rPr lang="nl-NL" sz="2400" dirty="0"/>
              <a:t> </a:t>
            </a:r>
          </a:p>
          <a:p>
            <a:pPr indent="0">
              <a:buNone/>
              <a:defRPr/>
            </a:pPr>
            <a:r>
              <a:rPr lang="nl-NL" sz="2400" dirty="0"/>
              <a:t>Dat is 1 liter formaline in 10 liter water. </a:t>
            </a:r>
            <a:br>
              <a:rPr lang="nl-NL" sz="2400" dirty="0"/>
            </a:br>
            <a:r>
              <a:rPr lang="nl-NL" sz="2400" dirty="0"/>
              <a:t>De praktijk gebruikt vaak 3 liter van 15 % sterk (= 450 gram)</a:t>
            </a:r>
          </a:p>
        </p:txBody>
      </p:sp>
      <p:pic>
        <p:nvPicPr>
          <p:cNvPr id="2" name="Afbeelding 1">
            <a:extLst>
              <a:ext uri="{FF2B5EF4-FFF2-40B4-BE49-F238E27FC236}">
                <a16:creationId xmlns:a16="http://schemas.microsoft.com/office/drawing/2014/main" id="{81699D38-D128-4457-A5EC-48B9B77D8423}"/>
              </a:ext>
            </a:extLst>
          </p:cNvPr>
          <p:cNvPicPr>
            <a:picLocks noChangeAspect="1"/>
          </p:cNvPicPr>
          <p:nvPr/>
        </p:nvPicPr>
        <p:blipFill>
          <a:blip r:embed="rId3"/>
          <a:stretch>
            <a:fillRect/>
          </a:stretch>
        </p:blipFill>
        <p:spPr>
          <a:xfrm>
            <a:off x="4896036" y="5373216"/>
            <a:ext cx="3857625" cy="1181100"/>
          </a:xfrm>
          <a:prstGeom prst="rect">
            <a:avLst/>
          </a:prstGeom>
        </p:spPr>
      </p:pic>
    </p:spTree>
    <p:extLst>
      <p:ext uri="{BB962C8B-B14F-4D97-AF65-F5344CB8AC3E}">
        <p14:creationId xmlns:p14="http://schemas.microsoft.com/office/powerpoint/2010/main" val="6854775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55917" y="521047"/>
            <a:ext cx="7848872" cy="747713"/>
          </a:xfrm>
        </p:spPr>
        <p:txBody>
          <a:bodyPr>
            <a:normAutofit fontScale="90000"/>
          </a:bodyPr>
          <a:lstStyle/>
          <a:p>
            <a:br>
              <a:rPr lang="nl-NL" altLang="nl-NL" b="1" dirty="0"/>
            </a:br>
            <a:r>
              <a:rPr lang="nl-NL" altLang="nl-NL" b="1" dirty="0"/>
              <a:t>Bodemziektes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83504" y="1844824"/>
            <a:ext cx="6624736" cy="3744416"/>
          </a:xfrm>
        </p:spPr>
        <p:txBody>
          <a:bodyPr>
            <a:noAutofit/>
          </a:bodyPr>
          <a:lstStyle/>
          <a:p>
            <a:pPr indent="0">
              <a:lnSpc>
                <a:spcPct val="107000"/>
              </a:lnSpc>
              <a:spcAft>
                <a:spcPts val="0"/>
              </a:spcAft>
              <a:buNone/>
            </a:pPr>
            <a:r>
              <a:rPr lang="nl-NL" sz="2400" dirty="0">
                <a:latin typeface="Verdana" panose="020B0604030504040204" pitchFamily="34" charset="0"/>
                <a:ea typeface="Syntax-Roman"/>
                <a:cs typeface="Syntax-Roman"/>
              </a:rPr>
              <a:t>Het is belangrijk dat de grond of het substraat vrij is van schadelijke ziekten en onkruidzaden. </a:t>
            </a:r>
          </a:p>
          <a:p>
            <a:pPr indent="0">
              <a:lnSpc>
                <a:spcPct val="107000"/>
              </a:lnSpc>
              <a:spcAft>
                <a:spcPts val="0"/>
              </a:spcAft>
              <a:buNone/>
            </a:pPr>
            <a:endParaRPr lang="nl-NL" sz="2400" dirty="0">
              <a:latin typeface="Verdana" panose="020B0604030504040204" pitchFamily="34" charset="0"/>
              <a:ea typeface="Syntax-Roman"/>
              <a:cs typeface="Syntax-Roman"/>
            </a:endParaRPr>
          </a:p>
          <a:p>
            <a:pPr indent="0">
              <a:lnSpc>
                <a:spcPct val="107000"/>
              </a:lnSpc>
              <a:spcAft>
                <a:spcPts val="0"/>
              </a:spcAft>
              <a:buNone/>
            </a:pPr>
            <a:r>
              <a:rPr lang="nl-NL" sz="2400" dirty="0">
                <a:latin typeface="Verdana" panose="020B0604030504040204" pitchFamily="34" charset="0"/>
                <a:ea typeface="Syntax-Roman"/>
                <a:cs typeface="Syntax-Roman"/>
              </a:rPr>
              <a:t>Die zijn echter alleen maar goed te bestrijden voordat je met een nieuwe teelt begint. </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indent="0">
              <a:buNone/>
              <a:defRPr/>
            </a:pPr>
            <a:endParaRPr lang="nl-NL" sz="2400" dirty="0"/>
          </a:p>
        </p:txBody>
      </p:sp>
      <p:pic>
        <p:nvPicPr>
          <p:cNvPr id="4" name="Afbeelding 3">
            <a:extLst>
              <a:ext uri="{FF2B5EF4-FFF2-40B4-BE49-F238E27FC236}">
                <a16:creationId xmlns:a16="http://schemas.microsoft.com/office/drawing/2014/main" id="{CD1C8CB7-1550-4E3C-9F06-4A1DB23E6F26}"/>
              </a:ext>
            </a:extLst>
          </p:cNvPr>
          <p:cNvPicPr>
            <a:picLocks noChangeAspect="1"/>
          </p:cNvPicPr>
          <p:nvPr/>
        </p:nvPicPr>
        <p:blipFill>
          <a:blip r:embed="rId3"/>
          <a:stretch>
            <a:fillRect/>
          </a:stretch>
        </p:blipFill>
        <p:spPr>
          <a:xfrm>
            <a:off x="2555776" y="4722465"/>
            <a:ext cx="2638425" cy="1733550"/>
          </a:xfrm>
          <a:prstGeom prst="rect">
            <a:avLst/>
          </a:prstGeom>
        </p:spPr>
      </p:pic>
    </p:spTree>
    <p:extLst>
      <p:ext uri="{BB962C8B-B14F-4D97-AF65-F5344CB8AC3E}">
        <p14:creationId xmlns:p14="http://schemas.microsoft.com/office/powerpoint/2010/main" val="8715309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lstStyle/>
          <a:p>
            <a:r>
              <a:rPr lang="nl-NL" dirty="0"/>
              <a:t>Bodemziektes</a:t>
            </a:r>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69976" y="1844824"/>
            <a:ext cx="6957328" cy="4351338"/>
          </a:xfrm>
        </p:spPr>
        <p:txBody>
          <a:bodyPr>
            <a:normAutofit/>
          </a:bodyPr>
          <a:lstStyle/>
          <a:p>
            <a:pPr indent="0">
              <a:buNone/>
            </a:pPr>
            <a:r>
              <a:rPr lang="nl-NL" sz="2400" dirty="0">
                <a:latin typeface="Arial" panose="020B0604020202020204" pitchFamily="34" charset="0"/>
                <a:ea typeface="Syntax-Roman"/>
                <a:cs typeface="Arial" panose="020B0604020202020204" pitchFamily="34" charset="0"/>
              </a:rPr>
              <a:t>De belangrijkste bodemziekten en plagen die het ontsmetten van de grond noodzakelijk maken zijn:</a:t>
            </a:r>
          </a:p>
          <a:p>
            <a:pPr indent="0">
              <a:buNone/>
            </a:pPr>
            <a:endParaRPr lang="nl-NL" sz="2400" dirty="0">
              <a:latin typeface="Arial" panose="020B0604020202020204" pitchFamily="34" charset="0"/>
              <a:ea typeface="Syntax-Roman"/>
              <a:cs typeface="Arial" panose="020B0604020202020204" pitchFamily="34" charset="0"/>
            </a:endParaRPr>
          </a:p>
          <a:p>
            <a:pPr marL="342900" indent="-342900"/>
            <a:r>
              <a:rPr lang="nl-NL" sz="2400" dirty="0">
                <a:latin typeface="Arial" panose="020B0604020202020204" pitchFamily="34" charset="0"/>
                <a:ea typeface="Syntax-Roman"/>
                <a:cs typeface="Arial" panose="020B0604020202020204" pitchFamily="34" charset="0"/>
              </a:rPr>
              <a:t>aaltjes, </a:t>
            </a:r>
          </a:p>
          <a:p>
            <a:pPr marL="342900" indent="-342900"/>
            <a:r>
              <a:rPr lang="nl-NL" sz="2400" dirty="0">
                <a:latin typeface="Arial" panose="020B0604020202020204" pitchFamily="34" charset="0"/>
                <a:ea typeface="Syntax-Roman"/>
                <a:cs typeface="Arial" panose="020B0604020202020204" pitchFamily="34" charset="0"/>
              </a:rPr>
              <a:t>bodemschimmels, </a:t>
            </a:r>
          </a:p>
          <a:p>
            <a:pPr marL="342900" indent="-342900"/>
            <a:r>
              <a:rPr lang="nl-NL" sz="2400" dirty="0">
                <a:latin typeface="Arial" panose="020B0604020202020204" pitchFamily="34" charset="0"/>
                <a:ea typeface="Syntax-Roman"/>
                <a:cs typeface="Arial" panose="020B0604020202020204" pitchFamily="34" charset="0"/>
              </a:rPr>
              <a:t>insecten, </a:t>
            </a:r>
          </a:p>
          <a:p>
            <a:pPr marL="342900" indent="-342900"/>
            <a:r>
              <a:rPr lang="nl-NL" sz="2400" dirty="0">
                <a:latin typeface="Arial" panose="020B0604020202020204" pitchFamily="34" charset="0"/>
                <a:ea typeface="Syntax-Roman"/>
                <a:cs typeface="Arial" panose="020B0604020202020204" pitchFamily="34" charset="0"/>
              </a:rPr>
              <a:t>bacteriën</a:t>
            </a:r>
          </a:p>
          <a:p>
            <a:pPr marL="342900" indent="-342900"/>
            <a:r>
              <a:rPr lang="nl-NL" sz="2400" dirty="0">
                <a:latin typeface="Arial" panose="020B0604020202020204" pitchFamily="34" charset="0"/>
                <a:ea typeface="Syntax-Roman"/>
                <a:cs typeface="Arial" panose="020B0604020202020204" pitchFamily="34" charset="0"/>
              </a:rPr>
              <a:t>virussen</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lstStyle/>
          <a:p>
            <a:r>
              <a:rPr lang="nl-NL" dirty="0"/>
              <a:t>Aaltjes</a:t>
            </a:r>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1340768"/>
            <a:ext cx="6372400" cy="4738570"/>
          </a:xfrm>
        </p:spPr>
        <p:txBody>
          <a:bodyPr>
            <a:noAutofit/>
          </a:bodyPr>
          <a:lstStyle/>
          <a:p>
            <a:pPr indent="0">
              <a:buNone/>
            </a:pPr>
            <a:r>
              <a:rPr lang="nl-NL" sz="2400" dirty="0"/>
              <a:t>Aaltjes richten alleen schade aan als ze massaal voorkomen in de grond. Vooral als gedurende meerdere jaren eenzelfde gewas wordt geteeld, kunnen ze zich massaal uitbreiden. </a:t>
            </a:r>
          </a:p>
          <a:p>
            <a:pPr indent="0">
              <a:buNone/>
            </a:pPr>
            <a:endParaRPr lang="nl-NL" sz="2400" dirty="0"/>
          </a:p>
          <a:p>
            <a:pPr indent="0">
              <a:buNone/>
            </a:pPr>
            <a:r>
              <a:rPr lang="nl-NL" sz="2400" dirty="0"/>
              <a:t>De groei van het gewas zal dan stagneren. In de praktijk spreekt men daarom ook wel </a:t>
            </a:r>
            <a:r>
              <a:rPr lang="nl-NL" sz="2400" i="1" dirty="0"/>
              <a:t>van bodemmoeheid.</a:t>
            </a:r>
            <a:r>
              <a:rPr lang="nl-NL" sz="2400" dirty="0"/>
              <a:t> </a:t>
            </a:r>
          </a:p>
          <a:p>
            <a:pPr indent="0">
              <a:buNone/>
            </a:pPr>
            <a:endParaRPr lang="nl-NL" sz="2400" dirty="0"/>
          </a:p>
        </p:txBody>
      </p:sp>
      <p:pic>
        <p:nvPicPr>
          <p:cNvPr id="4" name="Afbeelding 3" descr="Afbeeldingsresultaat voor aaltjes in de grond">
            <a:extLst>
              <a:ext uri="{FF2B5EF4-FFF2-40B4-BE49-F238E27FC236}">
                <a16:creationId xmlns:a16="http://schemas.microsoft.com/office/drawing/2014/main" id="{A9E1C260-4544-40B2-9EA7-0AF8BAFE90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600" y="4809378"/>
            <a:ext cx="2304256" cy="1625655"/>
          </a:xfrm>
          <a:prstGeom prst="rect">
            <a:avLst/>
          </a:prstGeom>
          <a:noFill/>
          <a:ln>
            <a:noFill/>
          </a:ln>
        </p:spPr>
      </p:pic>
      <p:pic>
        <p:nvPicPr>
          <p:cNvPr id="5" name="Afbeelding 4">
            <a:extLst>
              <a:ext uri="{FF2B5EF4-FFF2-40B4-BE49-F238E27FC236}">
                <a16:creationId xmlns:a16="http://schemas.microsoft.com/office/drawing/2014/main" id="{EBD7E1F8-2849-4B49-A197-C8B1B4411D67}"/>
              </a:ext>
            </a:extLst>
          </p:cNvPr>
          <p:cNvPicPr>
            <a:picLocks noChangeAspect="1"/>
          </p:cNvPicPr>
          <p:nvPr/>
        </p:nvPicPr>
        <p:blipFill>
          <a:blip r:embed="rId3"/>
          <a:stretch>
            <a:fillRect/>
          </a:stretch>
        </p:blipFill>
        <p:spPr>
          <a:xfrm>
            <a:off x="5436096" y="4725144"/>
            <a:ext cx="2404492" cy="1794121"/>
          </a:xfrm>
          <a:prstGeom prst="rect">
            <a:avLst/>
          </a:prstGeom>
        </p:spPr>
      </p:pic>
    </p:spTree>
    <p:extLst>
      <p:ext uri="{BB962C8B-B14F-4D97-AF65-F5344CB8AC3E}">
        <p14:creationId xmlns:p14="http://schemas.microsoft.com/office/powerpoint/2010/main" val="14826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lstStyle/>
          <a:p>
            <a:r>
              <a:rPr lang="nl-NL" dirty="0"/>
              <a:t>Aaltjes</a:t>
            </a:r>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1728000"/>
            <a:ext cx="6372400" cy="4351338"/>
          </a:xfrm>
        </p:spPr>
        <p:txBody>
          <a:bodyPr>
            <a:normAutofit/>
          </a:bodyPr>
          <a:lstStyle/>
          <a:p>
            <a:pPr indent="0">
              <a:buNone/>
            </a:pPr>
            <a:r>
              <a:rPr lang="nl-NL" sz="2400" dirty="0"/>
              <a:t>Stomen is een uitstekend middel om de aaltjes te bestrijden. Als de grond door middel van stomen op een temperatuur van 55°C wordt gebracht, blijft maar 1% van de populatie over. </a:t>
            </a:r>
          </a:p>
        </p:txBody>
      </p:sp>
      <p:pic>
        <p:nvPicPr>
          <p:cNvPr id="4" name="Afbeelding 3">
            <a:extLst>
              <a:ext uri="{FF2B5EF4-FFF2-40B4-BE49-F238E27FC236}">
                <a16:creationId xmlns:a16="http://schemas.microsoft.com/office/drawing/2014/main" id="{5F283FF0-E0F8-42E1-91F9-68A7F3EF3016}"/>
              </a:ext>
            </a:extLst>
          </p:cNvPr>
          <p:cNvPicPr>
            <a:picLocks noChangeAspect="1"/>
          </p:cNvPicPr>
          <p:nvPr/>
        </p:nvPicPr>
        <p:blipFill>
          <a:blip r:embed="rId2"/>
          <a:stretch>
            <a:fillRect/>
          </a:stretch>
        </p:blipFill>
        <p:spPr>
          <a:xfrm>
            <a:off x="2283297" y="3425146"/>
            <a:ext cx="3749006" cy="2648107"/>
          </a:xfrm>
          <a:prstGeom prst="rect">
            <a:avLst/>
          </a:prstGeom>
        </p:spPr>
      </p:pic>
    </p:spTree>
    <p:extLst>
      <p:ext uri="{BB962C8B-B14F-4D97-AF65-F5344CB8AC3E}">
        <p14:creationId xmlns:p14="http://schemas.microsoft.com/office/powerpoint/2010/main" val="1127648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476672"/>
            <a:ext cx="6372400" cy="1080000"/>
          </a:xfrm>
        </p:spPr>
        <p:txBody>
          <a:bodyPr/>
          <a:lstStyle/>
          <a:p>
            <a:r>
              <a:rPr lang="nl-NL" dirty="0"/>
              <a:t>Bodemschimmels</a:t>
            </a:r>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1340768"/>
            <a:ext cx="6372400" cy="4351338"/>
          </a:xfrm>
        </p:spPr>
        <p:txBody>
          <a:bodyPr>
            <a:noAutofit/>
          </a:bodyPr>
          <a:lstStyle/>
          <a:p>
            <a:pPr indent="0">
              <a:buNone/>
            </a:pPr>
            <a:r>
              <a:rPr lang="nl-NL" sz="2400" dirty="0"/>
              <a:t>Ziekteverwekkende schimmels zijn gevoeliger voor stomen dan niet ziekteverwekkende schimmels. </a:t>
            </a:r>
          </a:p>
          <a:p>
            <a:pPr indent="0">
              <a:buNone/>
            </a:pPr>
            <a:endParaRPr lang="nl-NL" sz="2400" dirty="0"/>
          </a:p>
          <a:p>
            <a:pPr indent="0">
              <a:buNone/>
            </a:pPr>
            <a:r>
              <a:rPr lang="nl-NL" sz="2400" dirty="0"/>
              <a:t>Als de bodemtemperatuur door middel van stomen een temperatuur bereikt van 70°C, dan is dat voldoende voor het doden van de ziekteverwekkende schimmels.</a:t>
            </a:r>
          </a:p>
          <a:p>
            <a:pPr indent="0">
              <a:buNone/>
            </a:pPr>
            <a:endParaRPr lang="nl-NL" sz="2400" dirty="0"/>
          </a:p>
          <a:p>
            <a:pPr indent="0">
              <a:buNone/>
            </a:pPr>
            <a:r>
              <a:rPr lang="nl-NL" sz="2400" dirty="0"/>
              <a:t> Een aantal niet-ziekteverwekkende schimmels overleeft deze temperatuur overigens ook. En dat is een goede zaak, dat een gedeelte van de bodemfuncties</a:t>
            </a:r>
            <a:r>
              <a:rPr lang="nl-NL" sz="2400" i="1" dirty="0"/>
              <a:t> </a:t>
            </a:r>
            <a:r>
              <a:rPr lang="nl-NL" sz="2400" dirty="0"/>
              <a:t>behouden blijft</a:t>
            </a:r>
          </a:p>
        </p:txBody>
      </p:sp>
    </p:spTree>
    <p:extLst>
      <p:ext uri="{BB962C8B-B14F-4D97-AF65-F5344CB8AC3E}">
        <p14:creationId xmlns:p14="http://schemas.microsoft.com/office/powerpoint/2010/main" val="110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764704"/>
            <a:ext cx="6372400" cy="5314634"/>
          </a:xfrm>
        </p:spPr>
        <p:txBody>
          <a:bodyPr>
            <a:normAutofit/>
          </a:bodyPr>
          <a:lstStyle/>
          <a:p>
            <a:r>
              <a:rPr lang="nl-NL" sz="2400" dirty="0" err="1"/>
              <a:t>Botrytis</a:t>
            </a:r>
            <a:r>
              <a:rPr lang="nl-NL" sz="2400" dirty="0"/>
              <a:t>    </a:t>
            </a:r>
          </a:p>
          <a:p>
            <a:endParaRPr lang="nl-NL" sz="2400" dirty="0"/>
          </a:p>
          <a:p>
            <a:endParaRPr lang="nl-NL" sz="2400" dirty="0"/>
          </a:p>
          <a:p>
            <a:endParaRPr lang="nl-NL" sz="2400" dirty="0"/>
          </a:p>
          <a:p>
            <a:r>
              <a:rPr lang="nl-NL" sz="2400" dirty="0" err="1"/>
              <a:t>Phytium</a:t>
            </a:r>
            <a:r>
              <a:rPr lang="nl-NL" sz="2400" dirty="0"/>
              <a:t> </a:t>
            </a:r>
          </a:p>
          <a:p>
            <a:endParaRPr lang="nl-NL" sz="2400" dirty="0"/>
          </a:p>
          <a:p>
            <a:endParaRPr lang="nl-NL" sz="2400" dirty="0"/>
          </a:p>
          <a:p>
            <a:endParaRPr lang="nl-NL" sz="2400" dirty="0"/>
          </a:p>
          <a:p>
            <a:endParaRPr lang="nl-NL" sz="2400" dirty="0"/>
          </a:p>
          <a:p>
            <a:r>
              <a:rPr lang="nl-NL" sz="2400" dirty="0" err="1"/>
              <a:t>Rhizoctonia</a:t>
            </a:r>
            <a:endParaRPr lang="nl-NL" sz="2400" dirty="0"/>
          </a:p>
          <a:p>
            <a:endParaRPr lang="nl-NL" sz="2400" dirty="0"/>
          </a:p>
          <a:p>
            <a:endParaRPr lang="nl-NL" sz="2400" dirty="0"/>
          </a:p>
          <a:p>
            <a:endParaRPr lang="nl-NL" sz="2400" dirty="0"/>
          </a:p>
          <a:p>
            <a:r>
              <a:rPr lang="nl-NL" sz="2400" dirty="0"/>
              <a:t>Fusarium </a:t>
            </a:r>
          </a:p>
        </p:txBody>
      </p:sp>
      <p:pic>
        <p:nvPicPr>
          <p:cNvPr id="4" name="Afbeelding 3">
            <a:extLst>
              <a:ext uri="{FF2B5EF4-FFF2-40B4-BE49-F238E27FC236}">
                <a16:creationId xmlns:a16="http://schemas.microsoft.com/office/drawing/2014/main" id="{AB3F490B-88E5-4E10-AA48-6475613F57F3}"/>
              </a:ext>
            </a:extLst>
          </p:cNvPr>
          <p:cNvPicPr>
            <a:picLocks noChangeAspect="1"/>
          </p:cNvPicPr>
          <p:nvPr/>
        </p:nvPicPr>
        <p:blipFill>
          <a:blip r:embed="rId2"/>
          <a:stretch>
            <a:fillRect/>
          </a:stretch>
        </p:blipFill>
        <p:spPr>
          <a:xfrm>
            <a:off x="3159215" y="5269481"/>
            <a:ext cx="2114476" cy="1583816"/>
          </a:xfrm>
          <a:prstGeom prst="rect">
            <a:avLst/>
          </a:prstGeom>
        </p:spPr>
      </p:pic>
      <p:pic>
        <p:nvPicPr>
          <p:cNvPr id="5" name="Afbeelding 4">
            <a:extLst>
              <a:ext uri="{FF2B5EF4-FFF2-40B4-BE49-F238E27FC236}">
                <a16:creationId xmlns:a16="http://schemas.microsoft.com/office/drawing/2014/main" id="{57B00BEB-D583-4BF2-9FD0-3100E2DAA47A}"/>
              </a:ext>
            </a:extLst>
          </p:cNvPr>
          <p:cNvPicPr>
            <a:picLocks noChangeAspect="1"/>
          </p:cNvPicPr>
          <p:nvPr/>
        </p:nvPicPr>
        <p:blipFill>
          <a:blip r:embed="rId3"/>
          <a:stretch>
            <a:fillRect/>
          </a:stretch>
        </p:blipFill>
        <p:spPr>
          <a:xfrm>
            <a:off x="3205868" y="79972"/>
            <a:ext cx="2117280" cy="1585916"/>
          </a:xfrm>
          <a:prstGeom prst="rect">
            <a:avLst/>
          </a:prstGeom>
        </p:spPr>
      </p:pic>
      <p:pic>
        <p:nvPicPr>
          <p:cNvPr id="6" name="Afbeelding 5">
            <a:extLst>
              <a:ext uri="{FF2B5EF4-FFF2-40B4-BE49-F238E27FC236}">
                <a16:creationId xmlns:a16="http://schemas.microsoft.com/office/drawing/2014/main" id="{6644797E-05A9-44DC-9EA4-ED741E2DD91E}"/>
              </a:ext>
            </a:extLst>
          </p:cNvPr>
          <p:cNvPicPr>
            <a:picLocks noChangeAspect="1"/>
          </p:cNvPicPr>
          <p:nvPr/>
        </p:nvPicPr>
        <p:blipFill rotWithShape="1">
          <a:blip r:embed="rId4"/>
          <a:srcRect l="14037" t="1961" r="25993" b="-1961"/>
          <a:stretch/>
        </p:blipFill>
        <p:spPr>
          <a:xfrm>
            <a:off x="3205868" y="1850654"/>
            <a:ext cx="2169440" cy="1510626"/>
          </a:xfrm>
          <a:prstGeom prst="rect">
            <a:avLst/>
          </a:prstGeom>
        </p:spPr>
      </p:pic>
      <p:pic>
        <p:nvPicPr>
          <p:cNvPr id="7" name="Afbeelding 6">
            <a:extLst>
              <a:ext uri="{FF2B5EF4-FFF2-40B4-BE49-F238E27FC236}">
                <a16:creationId xmlns:a16="http://schemas.microsoft.com/office/drawing/2014/main" id="{80ED619A-D84A-4CEA-9D62-F2DA39F26F81}"/>
              </a:ext>
            </a:extLst>
          </p:cNvPr>
          <p:cNvPicPr>
            <a:picLocks noChangeAspect="1"/>
          </p:cNvPicPr>
          <p:nvPr/>
        </p:nvPicPr>
        <p:blipFill>
          <a:blip r:embed="rId5"/>
          <a:stretch>
            <a:fillRect/>
          </a:stretch>
        </p:blipFill>
        <p:spPr>
          <a:xfrm>
            <a:off x="3159215" y="3518424"/>
            <a:ext cx="2114476" cy="1583816"/>
          </a:xfrm>
          <a:prstGeom prst="rect">
            <a:avLst/>
          </a:prstGeom>
        </p:spPr>
      </p:pic>
    </p:spTree>
    <p:extLst>
      <p:ext uri="{BB962C8B-B14F-4D97-AF65-F5344CB8AC3E}">
        <p14:creationId xmlns:p14="http://schemas.microsoft.com/office/powerpoint/2010/main" val="13693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1000"/>
                                        <p:tgtEl>
                                          <p:spTgt spid="3">
                                            <p:txEl>
                                              <p:pRg st="13" end="13"/>
                                            </p:txEl>
                                          </p:spTgt>
                                        </p:tgtEl>
                                      </p:cBhvr>
                                    </p:animEffect>
                                    <p:anim calcmode="lin" valueType="num">
                                      <p:cBhvr>
                                        <p:cTn id="4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lstStyle/>
          <a:p>
            <a:r>
              <a:rPr lang="nl-NL" dirty="0"/>
              <a:t>Bodemschimmels</a:t>
            </a:r>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53747" y="1340768"/>
            <a:ext cx="6498573" cy="4351338"/>
          </a:xfrm>
        </p:spPr>
        <p:txBody>
          <a:bodyPr>
            <a:normAutofit lnSpcReduction="10000"/>
          </a:bodyPr>
          <a:lstStyle/>
          <a:p>
            <a:pPr indent="0">
              <a:buNone/>
            </a:pPr>
            <a:r>
              <a:rPr lang="nl-NL" sz="2400" dirty="0"/>
              <a:t>In het bijzonder zijn smeul veroorzakende schimmels als </a:t>
            </a:r>
            <a:r>
              <a:rPr lang="nl-NL" sz="2400" dirty="0" err="1"/>
              <a:t>Botrytis</a:t>
            </a:r>
            <a:r>
              <a:rPr lang="nl-NL" sz="2400" dirty="0"/>
              <a:t>, </a:t>
            </a:r>
            <a:r>
              <a:rPr lang="nl-NL" sz="2400" dirty="0" err="1"/>
              <a:t>Pythium</a:t>
            </a:r>
            <a:r>
              <a:rPr lang="nl-NL" sz="2400" dirty="0"/>
              <a:t> en </a:t>
            </a:r>
            <a:r>
              <a:rPr lang="nl-NL" sz="2400" dirty="0" err="1"/>
              <a:t>Rhizoctonia</a:t>
            </a:r>
            <a:r>
              <a:rPr lang="nl-NL" sz="2400" dirty="0"/>
              <a:t> zeer gevoelig voor hogere bodemtemperaturen.</a:t>
            </a:r>
          </a:p>
          <a:p>
            <a:pPr indent="0">
              <a:buNone/>
            </a:pPr>
            <a:endParaRPr lang="nl-NL" sz="2400" dirty="0"/>
          </a:p>
          <a:p>
            <a:pPr indent="0">
              <a:buNone/>
            </a:pPr>
            <a:r>
              <a:rPr lang="nl-NL" sz="2400" dirty="0"/>
              <a:t>Ze verdwijnen al als de grond een half uur lang een temperatuur van 55°C heeft. </a:t>
            </a:r>
          </a:p>
          <a:p>
            <a:pPr indent="0">
              <a:buNone/>
            </a:pPr>
            <a:endParaRPr lang="nl-NL" sz="2400" dirty="0"/>
          </a:p>
          <a:p>
            <a:pPr indent="0">
              <a:buNone/>
            </a:pPr>
            <a:r>
              <a:rPr lang="nl-NL" sz="2400" dirty="0"/>
              <a:t>Tot de meest hittebestendige schimmels behoren de Fusarium-soorten.</a:t>
            </a:r>
          </a:p>
          <a:p>
            <a:pPr indent="0">
              <a:buNone/>
            </a:pPr>
            <a:endParaRPr lang="nl-NL" sz="2400" dirty="0"/>
          </a:p>
          <a:p>
            <a:pPr indent="0">
              <a:buNone/>
            </a:pPr>
            <a:r>
              <a:rPr lang="nl-NL" sz="2400" dirty="0"/>
              <a:t>Toch is ook voor deze schimmels een bodemtemperatuur van 70°C voldoende om ze te doden</a:t>
            </a:r>
          </a:p>
        </p:txBody>
      </p:sp>
    </p:spTree>
    <p:extLst>
      <p:ext uri="{BB962C8B-B14F-4D97-AF65-F5344CB8AC3E}">
        <p14:creationId xmlns:p14="http://schemas.microsoft.com/office/powerpoint/2010/main" val="226319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lstStyle/>
          <a:p>
            <a:r>
              <a:rPr lang="nl-NL" dirty="0"/>
              <a:t>Insecten</a:t>
            </a:r>
          </a:p>
        </p:txBody>
      </p:sp>
      <p:sp>
        <p:nvSpPr>
          <p:cNvPr id="5" name="Tijdelijke aanduiding voor inhoud 4">
            <a:extLst>
              <a:ext uri="{FF2B5EF4-FFF2-40B4-BE49-F238E27FC236}">
                <a16:creationId xmlns:a16="http://schemas.microsoft.com/office/drawing/2014/main" id="{5A5B25BA-E634-4979-9B31-629CE6837C68}"/>
              </a:ext>
            </a:extLst>
          </p:cNvPr>
          <p:cNvSpPr>
            <a:spLocks noGrp="1"/>
          </p:cNvSpPr>
          <p:nvPr>
            <p:ph idx="1"/>
          </p:nvPr>
        </p:nvSpPr>
        <p:spPr>
          <a:xfrm>
            <a:off x="971600" y="1728000"/>
            <a:ext cx="6372400" cy="4351338"/>
          </a:xfrm>
        </p:spPr>
        <p:txBody>
          <a:bodyPr>
            <a:normAutofit/>
          </a:bodyPr>
          <a:lstStyle/>
          <a:p>
            <a:pPr indent="0">
              <a:buNone/>
            </a:pPr>
            <a:r>
              <a:rPr lang="nl-NL" sz="2400" dirty="0"/>
              <a:t>Het popstadium van o.a. Californische trips en de mineervlieg blijft achter in de grond. De chemische bestrijding van poppen is erg moeilijk, maar door stomen kun je ze gemakkelijk doden. </a:t>
            </a:r>
          </a:p>
          <a:p>
            <a:pPr indent="0">
              <a:buNone/>
            </a:pPr>
            <a:endParaRPr lang="nl-NL" sz="2400" dirty="0"/>
          </a:p>
          <a:p>
            <a:pPr indent="0">
              <a:buNone/>
            </a:pPr>
            <a:r>
              <a:rPr lang="nl-NL" sz="2400" dirty="0"/>
              <a:t>Vooral bij jaarrondchrysanten wordt de grond regelmatig licht gestoomd om de poppen in de bovenste grondlaag te doden.</a:t>
            </a:r>
          </a:p>
          <a:p>
            <a:endParaRPr lang="nl-NL" sz="2400" dirty="0"/>
          </a:p>
        </p:txBody>
      </p:sp>
    </p:spTree>
    <p:extLst>
      <p:ext uri="{BB962C8B-B14F-4D97-AF65-F5344CB8AC3E}">
        <p14:creationId xmlns:p14="http://schemas.microsoft.com/office/powerpoint/2010/main" val="154877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980728"/>
            <a:ext cx="6372400" cy="5098610"/>
          </a:xfrm>
        </p:spPr>
        <p:txBody>
          <a:bodyPr>
            <a:normAutofit/>
          </a:bodyPr>
          <a:lstStyle/>
          <a:p>
            <a:endParaRPr lang="nl-NL" sz="2400" dirty="0"/>
          </a:p>
          <a:p>
            <a:r>
              <a:rPr lang="nl-NL" sz="2400" dirty="0"/>
              <a:t>Trips</a:t>
            </a:r>
          </a:p>
          <a:p>
            <a:endParaRPr lang="nl-NL" sz="2400" dirty="0"/>
          </a:p>
          <a:p>
            <a:endParaRPr lang="nl-NL" sz="2400" dirty="0"/>
          </a:p>
          <a:p>
            <a:endParaRPr lang="nl-NL" sz="2400" dirty="0"/>
          </a:p>
          <a:p>
            <a:endParaRPr lang="nl-NL" sz="2400" dirty="0"/>
          </a:p>
          <a:p>
            <a:endParaRPr lang="nl-NL" sz="2400" dirty="0"/>
          </a:p>
          <a:p>
            <a:endParaRPr lang="nl-NL" sz="2400" dirty="0"/>
          </a:p>
          <a:p>
            <a:r>
              <a:rPr lang="nl-NL" sz="2400" dirty="0"/>
              <a:t>Mineervlieg </a:t>
            </a:r>
          </a:p>
        </p:txBody>
      </p:sp>
      <p:pic>
        <p:nvPicPr>
          <p:cNvPr id="4" name="Afbeelding 3">
            <a:extLst>
              <a:ext uri="{FF2B5EF4-FFF2-40B4-BE49-F238E27FC236}">
                <a16:creationId xmlns:a16="http://schemas.microsoft.com/office/drawing/2014/main" id="{F51A64CF-2B3F-45E5-B578-6459611B26E8}"/>
              </a:ext>
            </a:extLst>
          </p:cNvPr>
          <p:cNvPicPr>
            <a:picLocks noChangeAspect="1"/>
          </p:cNvPicPr>
          <p:nvPr/>
        </p:nvPicPr>
        <p:blipFill rotWithShape="1">
          <a:blip r:embed="rId2"/>
          <a:srcRect l="23469" t="2631" r="13265" b="-2631"/>
          <a:stretch/>
        </p:blipFill>
        <p:spPr>
          <a:xfrm>
            <a:off x="3131841" y="537540"/>
            <a:ext cx="2388944" cy="1203320"/>
          </a:xfrm>
          <a:prstGeom prst="rect">
            <a:avLst/>
          </a:prstGeom>
        </p:spPr>
      </p:pic>
      <p:pic>
        <p:nvPicPr>
          <p:cNvPr id="5" name="Afbeelding 4">
            <a:extLst>
              <a:ext uri="{FF2B5EF4-FFF2-40B4-BE49-F238E27FC236}">
                <a16:creationId xmlns:a16="http://schemas.microsoft.com/office/drawing/2014/main" id="{B5873E74-6BC8-4143-8A92-52AEEEE8BCC4}"/>
              </a:ext>
            </a:extLst>
          </p:cNvPr>
          <p:cNvPicPr>
            <a:picLocks noChangeAspect="1"/>
          </p:cNvPicPr>
          <p:nvPr/>
        </p:nvPicPr>
        <p:blipFill>
          <a:blip r:embed="rId3"/>
          <a:stretch>
            <a:fillRect/>
          </a:stretch>
        </p:blipFill>
        <p:spPr>
          <a:xfrm>
            <a:off x="3131840" y="1917797"/>
            <a:ext cx="2388944" cy="1589734"/>
          </a:xfrm>
          <a:prstGeom prst="rect">
            <a:avLst/>
          </a:prstGeom>
        </p:spPr>
      </p:pic>
      <p:pic>
        <p:nvPicPr>
          <p:cNvPr id="6" name="Afbeelding 5">
            <a:extLst>
              <a:ext uri="{FF2B5EF4-FFF2-40B4-BE49-F238E27FC236}">
                <a16:creationId xmlns:a16="http://schemas.microsoft.com/office/drawing/2014/main" id="{68236C4B-5A45-45D6-898C-F59991B17E83}"/>
              </a:ext>
            </a:extLst>
          </p:cNvPr>
          <p:cNvPicPr>
            <a:picLocks noChangeAspect="1"/>
          </p:cNvPicPr>
          <p:nvPr/>
        </p:nvPicPr>
        <p:blipFill>
          <a:blip r:embed="rId4"/>
          <a:stretch>
            <a:fillRect/>
          </a:stretch>
        </p:blipFill>
        <p:spPr>
          <a:xfrm>
            <a:off x="3131841" y="5090522"/>
            <a:ext cx="2448272" cy="1703998"/>
          </a:xfrm>
          <a:prstGeom prst="rect">
            <a:avLst/>
          </a:prstGeom>
        </p:spPr>
      </p:pic>
      <p:pic>
        <p:nvPicPr>
          <p:cNvPr id="7" name="Afbeelding 6">
            <a:extLst>
              <a:ext uri="{FF2B5EF4-FFF2-40B4-BE49-F238E27FC236}">
                <a16:creationId xmlns:a16="http://schemas.microsoft.com/office/drawing/2014/main" id="{34942C45-602B-4C5C-84CF-7F0559E53B8B}"/>
              </a:ext>
            </a:extLst>
          </p:cNvPr>
          <p:cNvPicPr>
            <a:picLocks noChangeAspect="1"/>
          </p:cNvPicPr>
          <p:nvPr/>
        </p:nvPicPr>
        <p:blipFill>
          <a:blip r:embed="rId5"/>
          <a:stretch>
            <a:fillRect/>
          </a:stretch>
        </p:blipFill>
        <p:spPr>
          <a:xfrm>
            <a:off x="3114396" y="3612435"/>
            <a:ext cx="2448272" cy="1375617"/>
          </a:xfrm>
          <a:prstGeom prst="rect">
            <a:avLst/>
          </a:prstGeom>
        </p:spPr>
      </p:pic>
    </p:spTree>
    <p:extLst>
      <p:ext uri="{BB962C8B-B14F-4D97-AF65-F5344CB8AC3E}">
        <p14:creationId xmlns:p14="http://schemas.microsoft.com/office/powerpoint/2010/main" val="4601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a:ea typeface="+mn-ea"/>
                <a:cs typeface="+mn-cs"/>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2723823"/>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Wat weten we van verleden week?</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Reinigen </a:t>
            </a:r>
            <a:r>
              <a:rPr kumimoji="0" lang="nl-NL" sz="2400" b="0" i="0" u="none" strike="noStrike" kern="1200" cap="none" spc="0" normalizeH="0" baseline="0" noProof="0" dirty="0" err="1">
                <a:ln>
                  <a:noFill/>
                </a:ln>
                <a:solidFill>
                  <a:prstClr val="black"/>
                </a:solidFill>
                <a:effectLst/>
                <a:uLnTx/>
                <a:uFillTx/>
                <a:latin typeface="Calibri"/>
                <a:ea typeface="+mn-ea"/>
                <a:cs typeface="+mn-cs"/>
              </a:rPr>
              <a:t>kasdek</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Reinigingsmiddelen</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Kas desinfecteren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Druppelaars desinfecteren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Afsluiting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501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lstStyle/>
          <a:p>
            <a:r>
              <a:rPr lang="nl-NL" dirty="0"/>
              <a:t>Bacteriën</a:t>
            </a:r>
            <a:br>
              <a:rPr lang="nl-NL" dirty="0"/>
            </a:br>
            <a:endParaRPr lang="nl-NL" dirty="0"/>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1844824"/>
            <a:ext cx="6372400" cy="4351338"/>
          </a:xfrm>
        </p:spPr>
        <p:txBody>
          <a:bodyPr>
            <a:normAutofit/>
          </a:bodyPr>
          <a:lstStyle/>
          <a:p>
            <a:pPr indent="0">
              <a:buNone/>
            </a:pPr>
            <a:r>
              <a:rPr lang="nl-NL" sz="2400" dirty="0"/>
              <a:t>De dodingstemperatuur voor de belangrijkste ziekteverwekkende bacteriën Pseudomonas en </a:t>
            </a:r>
            <a:r>
              <a:rPr lang="nl-NL" sz="2400" dirty="0" err="1"/>
              <a:t>Erwinia</a:t>
            </a:r>
            <a:r>
              <a:rPr lang="nl-NL" sz="2400" dirty="0"/>
              <a:t> ligt rond 50°C.</a:t>
            </a:r>
          </a:p>
          <a:p>
            <a:pPr indent="0">
              <a:buNone/>
            </a:pPr>
            <a:endParaRPr lang="nl-NL" sz="2400" dirty="0"/>
          </a:p>
          <a:p>
            <a:pPr indent="0">
              <a:buNone/>
            </a:pPr>
            <a:r>
              <a:rPr lang="nl-NL" sz="2400" dirty="0"/>
              <a:t>Er zijn ook bacteriesoorten die bestand zijn</a:t>
            </a:r>
            <a:r>
              <a:rPr lang="nl-NL" sz="2400" i="1" dirty="0"/>
              <a:t> </a:t>
            </a:r>
            <a:r>
              <a:rPr lang="nl-NL" sz="2400" dirty="0"/>
              <a:t>tegen droge omstandigheden doordat ze stevige sporen vormen. Deze kunnen soms wel een temperatuur van 80°C of hoger verdragen</a:t>
            </a:r>
          </a:p>
        </p:txBody>
      </p:sp>
    </p:spTree>
    <p:extLst>
      <p:ext uri="{BB962C8B-B14F-4D97-AF65-F5344CB8AC3E}">
        <p14:creationId xmlns:p14="http://schemas.microsoft.com/office/powerpoint/2010/main" val="151548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620688"/>
            <a:ext cx="6372400" cy="5458650"/>
          </a:xfrm>
        </p:spPr>
        <p:txBody>
          <a:bodyPr>
            <a:normAutofit/>
          </a:bodyPr>
          <a:lstStyle/>
          <a:p>
            <a:pPr indent="0">
              <a:buNone/>
            </a:pPr>
            <a:r>
              <a:rPr lang="nl-NL" sz="2400" dirty="0"/>
              <a:t>Pseudomonas  </a:t>
            </a:r>
          </a:p>
          <a:p>
            <a:pPr indent="0">
              <a:buNone/>
            </a:pPr>
            <a:endParaRPr lang="nl-NL" sz="2400" dirty="0"/>
          </a:p>
          <a:p>
            <a:pPr indent="0">
              <a:buNone/>
            </a:pPr>
            <a:endParaRPr lang="nl-NL" sz="2400" dirty="0"/>
          </a:p>
          <a:p>
            <a:pPr indent="0">
              <a:buNone/>
            </a:pPr>
            <a:endParaRPr lang="nl-NL" sz="2400" dirty="0"/>
          </a:p>
          <a:p>
            <a:pPr indent="0">
              <a:buNone/>
            </a:pPr>
            <a:endParaRPr lang="nl-NL" sz="2400" dirty="0"/>
          </a:p>
          <a:p>
            <a:pPr indent="0">
              <a:buNone/>
            </a:pPr>
            <a:endParaRPr lang="nl-NL" sz="2400" dirty="0"/>
          </a:p>
          <a:p>
            <a:pPr indent="0">
              <a:buNone/>
            </a:pPr>
            <a:endParaRPr lang="nl-NL" sz="2400" dirty="0"/>
          </a:p>
          <a:p>
            <a:pPr indent="0">
              <a:buNone/>
            </a:pPr>
            <a:r>
              <a:rPr lang="nl-NL" sz="2400" dirty="0" err="1"/>
              <a:t>Erwinia</a:t>
            </a:r>
            <a:endParaRPr lang="nl-NL" sz="2400" dirty="0"/>
          </a:p>
          <a:p>
            <a:pPr indent="0">
              <a:buNone/>
            </a:pPr>
            <a:endParaRPr lang="nl-NL" sz="2400" dirty="0"/>
          </a:p>
        </p:txBody>
      </p:sp>
      <p:pic>
        <p:nvPicPr>
          <p:cNvPr id="4" name="Afbeelding 3">
            <a:extLst>
              <a:ext uri="{FF2B5EF4-FFF2-40B4-BE49-F238E27FC236}">
                <a16:creationId xmlns:a16="http://schemas.microsoft.com/office/drawing/2014/main" id="{7B0A69A9-90B9-4E0F-9395-FC3B2868189C}"/>
              </a:ext>
            </a:extLst>
          </p:cNvPr>
          <p:cNvPicPr>
            <a:picLocks noChangeAspect="1"/>
          </p:cNvPicPr>
          <p:nvPr/>
        </p:nvPicPr>
        <p:blipFill>
          <a:blip r:embed="rId2"/>
          <a:stretch>
            <a:fillRect/>
          </a:stretch>
        </p:blipFill>
        <p:spPr>
          <a:xfrm>
            <a:off x="3635896" y="620688"/>
            <a:ext cx="2638425" cy="1733550"/>
          </a:xfrm>
          <a:prstGeom prst="rect">
            <a:avLst/>
          </a:prstGeom>
        </p:spPr>
      </p:pic>
      <p:pic>
        <p:nvPicPr>
          <p:cNvPr id="5" name="Afbeelding 4">
            <a:extLst>
              <a:ext uri="{FF2B5EF4-FFF2-40B4-BE49-F238E27FC236}">
                <a16:creationId xmlns:a16="http://schemas.microsoft.com/office/drawing/2014/main" id="{C24967AE-CC73-421B-A63F-2577F995B851}"/>
              </a:ext>
            </a:extLst>
          </p:cNvPr>
          <p:cNvPicPr>
            <a:picLocks noChangeAspect="1"/>
          </p:cNvPicPr>
          <p:nvPr/>
        </p:nvPicPr>
        <p:blipFill>
          <a:blip r:embed="rId3"/>
          <a:stretch>
            <a:fillRect/>
          </a:stretch>
        </p:blipFill>
        <p:spPr>
          <a:xfrm>
            <a:off x="3636099" y="3068960"/>
            <a:ext cx="2642237" cy="1585342"/>
          </a:xfrm>
          <a:prstGeom prst="rect">
            <a:avLst/>
          </a:prstGeom>
        </p:spPr>
      </p:pic>
    </p:spTree>
    <p:extLst>
      <p:ext uri="{BB962C8B-B14F-4D97-AF65-F5344CB8AC3E}">
        <p14:creationId xmlns:p14="http://schemas.microsoft.com/office/powerpoint/2010/main" val="19918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normAutofit/>
          </a:bodyPr>
          <a:lstStyle/>
          <a:p>
            <a:r>
              <a:rPr lang="nl-NL" dirty="0" err="1"/>
              <a:t>Ontmetten</a:t>
            </a:r>
            <a:endParaRPr lang="nl-NL" dirty="0"/>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1728000"/>
            <a:ext cx="6372400" cy="4351338"/>
          </a:xfrm>
        </p:spPr>
        <p:txBody>
          <a:bodyPr>
            <a:normAutofit/>
          </a:bodyPr>
          <a:lstStyle/>
          <a:p>
            <a:pPr indent="0">
              <a:buNone/>
            </a:pPr>
            <a:r>
              <a:rPr lang="nl-NL" sz="2400" dirty="0"/>
              <a:t>Je kunt grond ontsmetten door:</a:t>
            </a:r>
          </a:p>
          <a:p>
            <a:pPr indent="0">
              <a:buNone/>
            </a:pPr>
            <a:endParaRPr lang="nl-NL" sz="2400" dirty="0"/>
          </a:p>
          <a:p>
            <a:pPr marL="342900" indent="-342900"/>
            <a:r>
              <a:rPr lang="nl-NL" sz="2400" dirty="0"/>
              <a:t>Stomen</a:t>
            </a:r>
          </a:p>
          <a:p>
            <a:pPr marL="342900" indent="-342900"/>
            <a:r>
              <a:rPr lang="nl-NL" sz="2400" dirty="0"/>
              <a:t>Chemisch </a:t>
            </a:r>
            <a:r>
              <a:rPr lang="nl-NL" sz="2400" dirty="0" err="1"/>
              <a:t>ontmetten</a:t>
            </a:r>
            <a:endParaRPr lang="nl-NL" sz="2400" dirty="0"/>
          </a:p>
          <a:p>
            <a:pPr marL="342900" indent="-342900"/>
            <a:r>
              <a:rPr lang="nl-NL" sz="2400" dirty="0"/>
              <a:t>Anaerobe grondontsmetting</a:t>
            </a:r>
          </a:p>
          <a:p>
            <a:pPr marL="342900" indent="-342900"/>
            <a:r>
              <a:rPr lang="nl-NL" sz="2400" dirty="0"/>
              <a:t>Biologisch grondontsmetting</a:t>
            </a:r>
          </a:p>
        </p:txBody>
      </p:sp>
      <p:pic>
        <p:nvPicPr>
          <p:cNvPr id="4" name="Afbeelding 3">
            <a:extLst>
              <a:ext uri="{FF2B5EF4-FFF2-40B4-BE49-F238E27FC236}">
                <a16:creationId xmlns:a16="http://schemas.microsoft.com/office/drawing/2014/main" id="{78EFC6EC-2C62-40CE-88F3-6F45B082E190}"/>
              </a:ext>
            </a:extLst>
          </p:cNvPr>
          <p:cNvPicPr>
            <a:picLocks noChangeAspect="1"/>
          </p:cNvPicPr>
          <p:nvPr/>
        </p:nvPicPr>
        <p:blipFill>
          <a:blip r:embed="rId2"/>
          <a:stretch>
            <a:fillRect/>
          </a:stretch>
        </p:blipFill>
        <p:spPr>
          <a:xfrm>
            <a:off x="1187624" y="4077072"/>
            <a:ext cx="3544113" cy="2520512"/>
          </a:xfrm>
          <a:prstGeom prst="rect">
            <a:avLst/>
          </a:prstGeom>
        </p:spPr>
      </p:pic>
    </p:spTree>
    <p:extLst>
      <p:ext uri="{BB962C8B-B14F-4D97-AF65-F5344CB8AC3E}">
        <p14:creationId xmlns:p14="http://schemas.microsoft.com/office/powerpoint/2010/main" val="38865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31D94-07F8-47FB-9740-1714F01F7883}"/>
              </a:ext>
            </a:extLst>
          </p:cNvPr>
          <p:cNvSpPr>
            <a:spLocks noGrp="1"/>
          </p:cNvSpPr>
          <p:nvPr>
            <p:ph type="title"/>
          </p:nvPr>
        </p:nvSpPr>
        <p:spPr>
          <a:xfrm>
            <a:off x="971600" y="576000"/>
            <a:ext cx="6372400" cy="1080000"/>
          </a:xfrm>
        </p:spPr>
        <p:txBody>
          <a:bodyPr/>
          <a:lstStyle/>
          <a:p>
            <a:r>
              <a:rPr lang="nl-NL" dirty="0"/>
              <a:t>Grond stomen</a:t>
            </a:r>
          </a:p>
        </p:txBody>
      </p:sp>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1340768"/>
            <a:ext cx="6552728" cy="4738570"/>
          </a:xfrm>
        </p:spPr>
        <p:txBody>
          <a:bodyPr>
            <a:normAutofit fontScale="92500"/>
          </a:bodyPr>
          <a:lstStyle/>
          <a:p>
            <a:pPr indent="0">
              <a:buNone/>
            </a:pPr>
            <a:r>
              <a:rPr lang="nl-NL" sz="2400" dirty="0"/>
              <a:t>Zeilstomen</a:t>
            </a:r>
          </a:p>
          <a:p>
            <a:pPr indent="0">
              <a:buNone/>
            </a:pPr>
            <a:endParaRPr lang="nl-NL" sz="2400" dirty="0"/>
          </a:p>
          <a:p>
            <a:pPr indent="0">
              <a:buNone/>
            </a:pPr>
            <a:r>
              <a:rPr lang="nl-NL" sz="2400" dirty="0"/>
              <a:t>Bij deze methode wordt er stoom geblazen onder een stoomzeil</a:t>
            </a:r>
            <a:r>
              <a:rPr lang="nl-NL" sz="2400" i="1" dirty="0"/>
              <a:t> </a:t>
            </a:r>
            <a:r>
              <a:rPr lang="nl-NL" sz="2400" dirty="0"/>
              <a:t>dat over de grond is gespannen. Het stoomzeil is langs de randen gefixeerd met zwaar materiaal zoals grind zakken. De stoom kan op die manier niet ontsnappen. </a:t>
            </a:r>
          </a:p>
          <a:p>
            <a:pPr indent="0">
              <a:buNone/>
            </a:pPr>
            <a:endParaRPr lang="nl-NL" sz="2400" dirty="0"/>
          </a:p>
          <a:p>
            <a:pPr indent="0">
              <a:buNone/>
            </a:pPr>
            <a:r>
              <a:rPr lang="nl-NL" sz="2400" dirty="0"/>
              <a:t>Onder het zeil wordt druk opgebouwd, zodat de stoom de grond binnendringt. Hoe hoger de druk, hoe makkelijker de stoom de grond ingaat. Om de stoom nog makkelijker in de grond te laten dringen, moet de grond zo droog mogelijk zijn en zo diep mogelijk zijn omgespit.</a:t>
            </a:r>
          </a:p>
          <a:p>
            <a:pPr indent="0">
              <a:buNone/>
            </a:pPr>
            <a:endParaRPr lang="nl-NL" sz="2400" dirty="0"/>
          </a:p>
        </p:txBody>
      </p:sp>
    </p:spTree>
    <p:extLst>
      <p:ext uri="{BB962C8B-B14F-4D97-AF65-F5344CB8AC3E}">
        <p14:creationId xmlns:p14="http://schemas.microsoft.com/office/powerpoint/2010/main" val="6134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DA2D86-0AEB-42FE-8113-E51198D117FE}"/>
              </a:ext>
            </a:extLst>
          </p:cNvPr>
          <p:cNvSpPr>
            <a:spLocks noGrp="1"/>
          </p:cNvSpPr>
          <p:nvPr>
            <p:ph idx="1"/>
          </p:nvPr>
        </p:nvSpPr>
        <p:spPr>
          <a:xfrm>
            <a:off x="971600" y="764704"/>
            <a:ext cx="6372400" cy="5314634"/>
          </a:xfrm>
        </p:spPr>
        <p:txBody>
          <a:bodyPr>
            <a:noAutofit/>
          </a:bodyPr>
          <a:lstStyle/>
          <a:p>
            <a:pPr indent="0">
              <a:buNone/>
            </a:pPr>
            <a:r>
              <a:rPr lang="nl-NL" sz="2400" dirty="0"/>
              <a:t>Vaak worden daardoor wortelknobbelaaltjes onvoldoende bestreden. Om die goed te bestrijden is het namelijk noodzakelijk dat overal de vereiste bodemtemperatuur gehaald wordt: 70°C gedurende een uur.</a:t>
            </a:r>
          </a:p>
          <a:p>
            <a:pPr indent="0">
              <a:buNone/>
            </a:pPr>
            <a:endParaRPr lang="nl-NL" sz="2400" dirty="0"/>
          </a:p>
          <a:p>
            <a:pPr indent="0">
              <a:buNone/>
            </a:pPr>
            <a:r>
              <a:rPr lang="nl-NL" sz="2400" dirty="0"/>
              <a:t> Het voordeel van zeilstomen is dat er weinig extra investeringen en voorzieningen voor nodig zijn. </a:t>
            </a:r>
          </a:p>
          <a:p>
            <a:pPr indent="0">
              <a:buNone/>
            </a:pPr>
            <a:endParaRPr lang="nl-NL" sz="2400" dirty="0"/>
          </a:p>
          <a:p>
            <a:pPr indent="0">
              <a:buNone/>
            </a:pPr>
            <a:endParaRPr lang="nl-NL" sz="2400" dirty="0"/>
          </a:p>
          <a:p>
            <a:pPr indent="0">
              <a:buNone/>
            </a:pPr>
            <a:r>
              <a:rPr lang="nl-NL" sz="2400" dirty="0"/>
              <a:t>Maar de stoomduur</a:t>
            </a:r>
            <a:r>
              <a:rPr lang="nl-NL" sz="2400" i="1" dirty="0"/>
              <a:t> </a:t>
            </a:r>
            <a:r>
              <a:rPr lang="nl-NL" sz="2400" dirty="0"/>
              <a:t>is lang, namelijk zes tot tien uur, waardoor er veel energie verloren gaat.</a:t>
            </a:r>
          </a:p>
        </p:txBody>
      </p:sp>
    </p:spTree>
    <p:extLst>
      <p:ext uri="{BB962C8B-B14F-4D97-AF65-F5344CB8AC3E}">
        <p14:creationId xmlns:p14="http://schemas.microsoft.com/office/powerpoint/2010/main" val="159516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endParaRPr lang="nl-NL"/>
          </a:p>
        </p:txBody>
      </p:sp>
      <p:pic>
        <p:nvPicPr>
          <p:cNvPr id="4" name="Onlinemedia 3">
            <a:hlinkClick r:id="" action="ppaction://media"/>
            <a:extLst>
              <a:ext uri="{FF2B5EF4-FFF2-40B4-BE49-F238E27FC236}">
                <a16:creationId xmlns:a16="http://schemas.microsoft.com/office/drawing/2014/main" id="{8E91EFC7-4B65-4759-BE45-778666848890}"/>
              </a:ext>
            </a:extLst>
          </p:cNvPr>
          <p:cNvPicPr>
            <a:picLocks noGrp="1" noRot="1" noChangeAspect="1"/>
          </p:cNvPicPr>
          <p:nvPr>
            <p:ph idx="1"/>
            <a:videoFile r:link="rId1"/>
          </p:nvPr>
        </p:nvPicPr>
        <p:blipFill>
          <a:blip r:embed="rId3"/>
          <a:stretch>
            <a:fillRect/>
          </a:stretch>
        </p:blipFill>
        <p:spPr>
          <a:xfrm>
            <a:off x="975563" y="1700808"/>
            <a:ext cx="6202187" cy="3488730"/>
          </a:xfrm>
          <a:prstGeom prst="rect">
            <a:avLst/>
          </a:prstGeom>
        </p:spPr>
      </p:pic>
    </p:spTree>
    <p:extLst>
      <p:ext uri="{BB962C8B-B14F-4D97-AF65-F5344CB8AC3E}">
        <p14:creationId xmlns:p14="http://schemas.microsoft.com/office/powerpoint/2010/main" val="931664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r>
              <a:rPr lang="nl-NL" dirty="0"/>
              <a:t>Stomen met onderdruk</a:t>
            </a:r>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484784"/>
            <a:ext cx="6372400" cy="4594554"/>
          </a:xfrm>
        </p:spPr>
        <p:txBody>
          <a:bodyPr>
            <a:normAutofit/>
          </a:bodyPr>
          <a:lstStyle/>
          <a:p>
            <a:pPr indent="0">
              <a:buNone/>
            </a:pPr>
            <a:r>
              <a:rPr lang="nl-NL" sz="2400" dirty="0"/>
              <a:t>Ook bij stomen met onderdruk ofwel afzuigstomen wordt de stoom onder een zeil geblazen. De stoom zal echter veel sneller de grond indringen, omdat hij de grond in wordt gezogen. </a:t>
            </a:r>
          </a:p>
          <a:p>
            <a:pPr indent="0">
              <a:buNone/>
            </a:pPr>
            <a:endParaRPr lang="nl-NL" sz="2400" dirty="0"/>
          </a:p>
          <a:p>
            <a:pPr indent="0">
              <a:buNone/>
            </a:pPr>
            <a:endParaRPr lang="nl-NL" sz="2400" dirty="0"/>
          </a:p>
          <a:p>
            <a:pPr indent="0">
              <a:buNone/>
            </a:pPr>
            <a:r>
              <a:rPr lang="nl-NL" sz="2400" dirty="0"/>
              <a:t>In de grond bevinden zich namelijk geperforeerde buizen, die</a:t>
            </a:r>
            <a:r>
              <a:rPr lang="nl-NL" sz="2400" i="1" dirty="0"/>
              <a:t> </a:t>
            </a:r>
            <a:r>
              <a:rPr lang="nl-NL" sz="2400" dirty="0"/>
              <a:t>aangesloten zijn op een ventilator. Deze ventilator zorgt voor een onderdruk in de grond. </a:t>
            </a:r>
          </a:p>
        </p:txBody>
      </p:sp>
    </p:spTree>
    <p:extLst>
      <p:ext uri="{BB962C8B-B14F-4D97-AF65-F5344CB8AC3E}">
        <p14:creationId xmlns:p14="http://schemas.microsoft.com/office/powerpoint/2010/main" val="22076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endParaRPr lang="nl-NL"/>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728000"/>
            <a:ext cx="6372400" cy="4351338"/>
          </a:xfrm>
        </p:spPr>
        <p:txBody>
          <a:bodyPr/>
          <a:lstStyle/>
          <a:p>
            <a:pPr indent="0">
              <a:buNone/>
            </a:pPr>
            <a:r>
              <a:rPr lang="nl-NL" sz="2400" dirty="0"/>
              <a:t>Door te stomen met onderdruk kun je sneller de vereiste hoge temperatuur krijgen op een grotere diepte. De stoomduur kun je daardoor beperken tot twee a vier uur.</a:t>
            </a:r>
          </a:p>
          <a:p>
            <a:pPr indent="0">
              <a:buNone/>
            </a:pPr>
            <a:endParaRPr lang="nl-NL" sz="2400" dirty="0"/>
          </a:p>
          <a:p>
            <a:pPr indent="0">
              <a:buNone/>
            </a:pPr>
            <a:r>
              <a:rPr lang="nl-NL" sz="2400" dirty="0"/>
              <a:t>De geperforeerde buizen moeten minimaal 20 centimeter boven de drainagebuizen liggen, omdat ze anders zelf als drainage gaan functioneren. Als de buizen volstaan met water, valt de onderdruk namelijk weg en ben je weer gewoon aan het zeilstomen</a:t>
            </a:r>
            <a:r>
              <a:rPr lang="nl-NL" dirty="0"/>
              <a:t>. </a:t>
            </a:r>
          </a:p>
        </p:txBody>
      </p:sp>
    </p:spTree>
    <p:extLst>
      <p:ext uri="{BB962C8B-B14F-4D97-AF65-F5344CB8AC3E}">
        <p14:creationId xmlns:p14="http://schemas.microsoft.com/office/powerpoint/2010/main" val="21524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r>
              <a:rPr lang="nl-NL" dirty="0"/>
              <a:t>Chemisch ontsmetten</a:t>
            </a:r>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268760"/>
            <a:ext cx="6408712" cy="4810578"/>
          </a:xfrm>
        </p:spPr>
        <p:txBody>
          <a:bodyPr>
            <a:noAutofit/>
          </a:bodyPr>
          <a:lstStyle/>
          <a:p>
            <a:pPr indent="0" fontAlgn="base">
              <a:buNone/>
            </a:pPr>
            <a:r>
              <a:rPr lang="nl-NL" sz="2400" dirty="0"/>
              <a:t>Voor grondontsmetting met middelen op basis van </a:t>
            </a:r>
            <a:r>
              <a:rPr lang="nl-NL" sz="2400" dirty="0" err="1"/>
              <a:t>metam</a:t>
            </a:r>
            <a:r>
              <a:rPr lang="nl-NL" sz="2400" dirty="0"/>
              <a:t>-natrium is melding bij de  NVWA verplicht. Wanneer de grond ontsmet is mag dit pas na vijf jaar weer opnieuw.</a:t>
            </a:r>
          </a:p>
          <a:p>
            <a:pPr indent="0" fontAlgn="base">
              <a:buNone/>
            </a:pPr>
            <a:endParaRPr lang="nl-NL" sz="2400" dirty="0"/>
          </a:p>
          <a:p>
            <a:pPr indent="0" fontAlgn="base">
              <a:buNone/>
            </a:pPr>
            <a:r>
              <a:rPr lang="nl-NL" sz="2400" dirty="0"/>
              <a:t>Het middel dient met injectieapparatuur te worden toegediend op tenminste 20 cm diepte. Het maximale te behandelen oppervlakte is 5 hectare. </a:t>
            </a:r>
          </a:p>
          <a:p>
            <a:pPr indent="0" fontAlgn="base">
              <a:buNone/>
            </a:pPr>
            <a:endParaRPr lang="nl-NL" sz="2400" dirty="0"/>
          </a:p>
          <a:p>
            <a:pPr indent="0" fontAlgn="base">
              <a:buNone/>
            </a:pPr>
            <a:r>
              <a:rPr lang="nl-NL" sz="2400" dirty="0"/>
              <a:t> Na behandeling moet de grond dichtgerold worden en minimaal 14 dagen afgedekt met gasdichte (VIF) folie.</a:t>
            </a:r>
          </a:p>
          <a:p>
            <a:pPr indent="0">
              <a:buNone/>
            </a:pPr>
            <a:br>
              <a:rPr lang="nl-NL" sz="2400" dirty="0"/>
            </a:br>
            <a:endParaRPr lang="nl-NL" sz="2400" dirty="0"/>
          </a:p>
        </p:txBody>
      </p:sp>
    </p:spTree>
    <p:extLst>
      <p:ext uri="{BB962C8B-B14F-4D97-AF65-F5344CB8AC3E}">
        <p14:creationId xmlns:p14="http://schemas.microsoft.com/office/powerpoint/2010/main" val="19866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r>
              <a:rPr lang="nl-NL" dirty="0"/>
              <a:t>Anaeroob </a:t>
            </a:r>
            <a:r>
              <a:rPr lang="nl-NL" dirty="0" err="1"/>
              <a:t>ontmetten</a:t>
            </a:r>
            <a:endParaRPr lang="nl-NL" dirty="0"/>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728000"/>
            <a:ext cx="6372400" cy="4351338"/>
          </a:xfrm>
        </p:spPr>
        <p:txBody>
          <a:bodyPr>
            <a:normAutofit/>
          </a:bodyPr>
          <a:lstStyle/>
          <a:p>
            <a:pPr indent="0">
              <a:buNone/>
            </a:pPr>
            <a:r>
              <a:rPr lang="nl-NL" sz="2400" dirty="0"/>
              <a:t>Bij anaerobe grondontsmetting wordt eenvoudig afbreekbaar organisch materiaal door de bodem gemengd en vervolgens afgedekt met luchtdicht plastic. </a:t>
            </a:r>
          </a:p>
          <a:p>
            <a:pPr indent="0">
              <a:buNone/>
            </a:pPr>
            <a:endParaRPr lang="nl-NL" sz="2400" dirty="0"/>
          </a:p>
          <a:p>
            <a:pPr indent="0">
              <a:buNone/>
            </a:pPr>
            <a:r>
              <a:rPr lang="nl-NL" sz="2400" dirty="0"/>
              <a:t>Bij een bodemtemperatuur boven de 16°C kunnen micro-organismen in de bodem het materiaal snel afbreken. Hierbij wordt alle zuurstof verbruikt en ontstaan zuurstofloze omstandigheden. </a:t>
            </a:r>
          </a:p>
        </p:txBody>
      </p:sp>
    </p:spTree>
    <p:extLst>
      <p:ext uri="{BB962C8B-B14F-4D97-AF65-F5344CB8AC3E}">
        <p14:creationId xmlns:p14="http://schemas.microsoft.com/office/powerpoint/2010/main" val="1400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478289" y="1255971"/>
            <a:ext cx="6124531" cy="523220"/>
          </a:xfrm>
          <a:prstGeom prst="rect">
            <a:avLst/>
          </a:prstGeom>
          <a:noFill/>
        </p:spPr>
        <p:txBody>
          <a:bodyPr wrap="square" rtlCol="0">
            <a:spAutoFit/>
          </a:bodyPr>
          <a:lstStyle/>
          <a:p>
            <a:r>
              <a:rPr lang="nl-NL" sz="2800" b="1" dirty="0"/>
              <a:t>Wat weten we nog van verleden week?</a:t>
            </a:r>
          </a:p>
        </p:txBody>
      </p:sp>
      <p:sp>
        <p:nvSpPr>
          <p:cNvPr id="2" name="Tekstvak 1">
            <a:extLst>
              <a:ext uri="{FF2B5EF4-FFF2-40B4-BE49-F238E27FC236}">
                <a16:creationId xmlns:a16="http://schemas.microsoft.com/office/drawing/2014/main" id="{99D90AE0-95A5-4983-B940-404960687EF2}"/>
              </a:ext>
            </a:extLst>
          </p:cNvPr>
          <p:cNvSpPr txBox="1"/>
          <p:nvPr/>
        </p:nvSpPr>
        <p:spPr>
          <a:xfrm>
            <a:off x="478289" y="2323024"/>
            <a:ext cx="6507480" cy="3046988"/>
          </a:xfrm>
          <a:prstGeom prst="rect">
            <a:avLst/>
          </a:prstGeom>
          <a:noFill/>
        </p:spPr>
        <p:txBody>
          <a:bodyPr wrap="square" rtlCol="0">
            <a:spAutoFit/>
          </a:bodyPr>
          <a:lstStyle/>
          <a:p>
            <a:r>
              <a:rPr lang="nl-NL" sz="2400" dirty="0"/>
              <a:t>Download </a:t>
            </a:r>
            <a:r>
              <a:rPr lang="nl-NL" sz="2400" dirty="0" err="1"/>
              <a:t>Mentimeter</a:t>
            </a:r>
            <a:r>
              <a:rPr lang="nl-NL" sz="2400" dirty="0"/>
              <a:t> in app store of Google </a:t>
            </a:r>
            <a:r>
              <a:rPr lang="nl-NL" sz="2400" dirty="0" err="1"/>
              <a:t>play</a:t>
            </a:r>
            <a:endParaRPr lang="nl-NL" sz="2400" dirty="0"/>
          </a:p>
          <a:p>
            <a:endParaRPr lang="nl-NL" sz="2400" dirty="0"/>
          </a:p>
          <a:p>
            <a:r>
              <a:rPr lang="nl-NL" sz="2400" dirty="0"/>
              <a:t>Of ga naar </a:t>
            </a:r>
            <a:r>
              <a:rPr lang="nl-NL" sz="2400" dirty="0">
                <a:hlinkClick r:id="rId3"/>
              </a:rPr>
              <a:t>www.menti.com</a:t>
            </a:r>
            <a:endParaRPr lang="nl-NL" sz="2400" dirty="0"/>
          </a:p>
          <a:p>
            <a:endParaRPr lang="nl-NL" sz="2400" dirty="0"/>
          </a:p>
          <a:p>
            <a:r>
              <a:rPr lang="nl-NL" sz="2400" dirty="0"/>
              <a:t>Vul de volgende code in: </a:t>
            </a:r>
          </a:p>
          <a:p>
            <a:endParaRPr lang="nl-NL" sz="2400" dirty="0"/>
          </a:p>
          <a:p>
            <a:r>
              <a:rPr lang="nl-NL" sz="4800" dirty="0">
                <a:latin typeface="MentiText"/>
              </a:rPr>
              <a:t> </a:t>
            </a:r>
            <a:r>
              <a:rPr lang="nl-NL" sz="4800" b="1" dirty="0">
                <a:solidFill>
                  <a:srgbClr val="101834"/>
                </a:solidFill>
                <a:latin typeface="MentiText"/>
              </a:rPr>
              <a:t>6751 1093</a:t>
            </a:r>
            <a:endParaRPr lang="nl-NL" sz="4800" dirty="0"/>
          </a:p>
        </p:txBody>
      </p:sp>
      <p:pic>
        <p:nvPicPr>
          <p:cNvPr id="7" name="Afbeelding 6">
            <a:extLst>
              <a:ext uri="{FF2B5EF4-FFF2-40B4-BE49-F238E27FC236}">
                <a16:creationId xmlns:a16="http://schemas.microsoft.com/office/drawing/2014/main" id="{0092ACC7-EC5D-4048-AD17-08523FC068E9}"/>
              </a:ext>
            </a:extLst>
          </p:cNvPr>
          <p:cNvPicPr>
            <a:picLocks noChangeAspect="1"/>
          </p:cNvPicPr>
          <p:nvPr/>
        </p:nvPicPr>
        <p:blipFill>
          <a:blip r:embed="rId4"/>
          <a:stretch>
            <a:fillRect/>
          </a:stretch>
        </p:blipFill>
        <p:spPr>
          <a:xfrm>
            <a:off x="6012160" y="188640"/>
            <a:ext cx="2754491" cy="1036497"/>
          </a:xfrm>
          <a:prstGeom prst="rect">
            <a:avLst/>
          </a:prstGeom>
        </p:spPr>
      </p:pic>
      <p:pic>
        <p:nvPicPr>
          <p:cNvPr id="4" name="Afbeelding 3">
            <a:extLst>
              <a:ext uri="{FF2B5EF4-FFF2-40B4-BE49-F238E27FC236}">
                <a16:creationId xmlns:a16="http://schemas.microsoft.com/office/drawing/2014/main" id="{F73F060A-BF0D-4D12-8F10-0D61BC858761}"/>
              </a:ext>
            </a:extLst>
          </p:cNvPr>
          <p:cNvPicPr>
            <a:picLocks noChangeAspect="1"/>
          </p:cNvPicPr>
          <p:nvPr/>
        </p:nvPicPr>
        <p:blipFill>
          <a:blip r:embed="rId5"/>
          <a:stretch>
            <a:fillRect/>
          </a:stretch>
        </p:blipFill>
        <p:spPr>
          <a:xfrm>
            <a:off x="4283968" y="3091587"/>
            <a:ext cx="3677608" cy="3597949"/>
          </a:xfrm>
          <a:prstGeom prst="rect">
            <a:avLst/>
          </a:prstGeom>
        </p:spPr>
      </p:pic>
    </p:spTree>
    <p:extLst>
      <p:ext uri="{BB962C8B-B14F-4D97-AF65-F5344CB8AC3E}">
        <p14:creationId xmlns:p14="http://schemas.microsoft.com/office/powerpoint/2010/main" val="2363639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endParaRPr lang="nl-NL"/>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728000"/>
            <a:ext cx="6372400" cy="4351338"/>
          </a:xfrm>
        </p:spPr>
        <p:txBody>
          <a:bodyPr>
            <a:normAutofit/>
          </a:bodyPr>
          <a:lstStyle/>
          <a:p>
            <a:pPr indent="0">
              <a:buNone/>
            </a:pPr>
            <a:r>
              <a:rPr lang="nl-NL" sz="2400" dirty="0"/>
              <a:t>De afbraak van het organisch materiaal gaat dan verder via anaerobe fermentatie, </a:t>
            </a:r>
            <a:r>
              <a:rPr lang="nl-NL" sz="2400" dirty="0" err="1"/>
              <a:t>ookwel</a:t>
            </a:r>
            <a:r>
              <a:rPr lang="nl-NL" sz="2400" dirty="0"/>
              <a:t> vergisting genoemd. </a:t>
            </a:r>
          </a:p>
          <a:p>
            <a:pPr indent="0">
              <a:buNone/>
            </a:pPr>
            <a:endParaRPr lang="nl-NL" sz="2400" dirty="0"/>
          </a:p>
          <a:p>
            <a:pPr indent="0">
              <a:buNone/>
            </a:pPr>
            <a:r>
              <a:rPr lang="nl-NL" sz="2400" dirty="0"/>
              <a:t>Hierbij ontstaan vluchtige en oplosbare verbindingen die dodelijk zijn voor een groot aantal ziekteverwekkers. </a:t>
            </a:r>
          </a:p>
          <a:p>
            <a:pPr indent="0">
              <a:buNone/>
            </a:pPr>
            <a:endParaRPr lang="nl-NL" sz="2400" dirty="0"/>
          </a:p>
          <a:p>
            <a:pPr indent="0">
              <a:buNone/>
            </a:pPr>
            <a:r>
              <a:rPr lang="nl-NL" sz="2400" dirty="0"/>
              <a:t>In de zomer zijn er minimaal vier weken afdekking met het luchtdichte plastic nodig om de grond te ontsmetten.</a:t>
            </a:r>
          </a:p>
        </p:txBody>
      </p:sp>
    </p:spTree>
    <p:extLst>
      <p:ext uri="{BB962C8B-B14F-4D97-AF65-F5344CB8AC3E}">
        <p14:creationId xmlns:p14="http://schemas.microsoft.com/office/powerpoint/2010/main" val="470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r>
              <a:rPr lang="nl-NL" dirty="0"/>
              <a:t>Biologische </a:t>
            </a:r>
            <a:r>
              <a:rPr lang="nl-NL" dirty="0" err="1"/>
              <a:t>ontmetting</a:t>
            </a:r>
            <a:endParaRPr lang="nl-NL" dirty="0"/>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728000"/>
            <a:ext cx="6372400" cy="4351338"/>
          </a:xfrm>
        </p:spPr>
        <p:txBody>
          <a:bodyPr>
            <a:normAutofit/>
          </a:bodyPr>
          <a:lstStyle/>
          <a:p>
            <a:pPr indent="0">
              <a:buNone/>
            </a:pPr>
            <a:r>
              <a:rPr lang="nl-NL" sz="2400" dirty="0"/>
              <a:t>Vooral </a:t>
            </a:r>
            <a:r>
              <a:rPr lang="nl-NL" sz="2400" dirty="0" err="1"/>
              <a:t>Tagetes</a:t>
            </a:r>
            <a:r>
              <a:rPr lang="nl-NL" sz="2400" dirty="0"/>
              <a:t> </a:t>
            </a:r>
            <a:r>
              <a:rPr lang="nl-NL" sz="2400" dirty="0" err="1"/>
              <a:t>patula</a:t>
            </a:r>
            <a:r>
              <a:rPr lang="nl-NL" sz="2400" dirty="0"/>
              <a:t> wordt in de land- en tuinbouw ingezet tegen de aaltjes. Tijdens veldproeven is gebleken dat de teelt van dit gewas gedurende twee maanden voldoende is voor een goede bestrijding.</a:t>
            </a:r>
          </a:p>
          <a:p>
            <a:endParaRPr lang="nl-NL" sz="2400" dirty="0"/>
          </a:p>
          <a:p>
            <a:pPr indent="0">
              <a:buNone/>
            </a:pPr>
            <a:r>
              <a:rPr lang="nl-NL" sz="2400" dirty="0"/>
              <a:t>Daarbij is uitgegaan van een goed verlopende teelt en zaai in de tweede week van juni</a:t>
            </a:r>
          </a:p>
        </p:txBody>
      </p:sp>
      <p:pic>
        <p:nvPicPr>
          <p:cNvPr id="1026" name="Picture 2" descr="Tagetes - natuurlijke bestrijding - Tuinhappy.nl - tuinblogger - blogger  tuin">
            <a:extLst>
              <a:ext uri="{FF2B5EF4-FFF2-40B4-BE49-F238E27FC236}">
                <a16:creationId xmlns:a16="http://schemas.microsoft.com/office/drawing/2014/main" id="{1AAB7382-BDFA-467D-B899-3BDD5D591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869160"/>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5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r>
              <a:rPr lang="nl-NL" dirty="0"/>
              <a:t>Stomen van substraat matten</a:t>
            </a:r>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340768"/>
            <a:ext cx="6372400" cy="4351338"/>
          </a:xfrm>
        </p:spPr>
        <p:txBody>
          <a:bodyPr>
            <a:normAutofit/>
          </a:bodyPr>
          <a:lstStyle/>
          <a:p>
            <a:pPr indent="0">
              <a:lnSpc>
                <a:spcPct val="107000"/>
              </a:lnSpc>
              <a:spcAft>
                <a:spcPts val="0"/>
              </a:spcAft>
              <a:buNone/>
            </a:pPr>
            <a:r>
              <a:rPr lang="nl-NL" sz="2400" dirty="0">
                <a:latin typeface="Arial" panose="020B0604020202020204" pitchFamily="34" charset="0"/>
                <a:ea typeface="Syntax-Roman"/>
                <a:cs typeface="Arial" panose="020B0604020202020204" pitchFamily="34" charset="0"/>
              </a:rPr>
              <a:t>Bij teelt in substraat kun je in principe dezelfde ziekten tegenkomen als bij teelt in de grond. Schimmels zoals </a:t>
            </a:r>
            <a:r>
              <a:rPr lang="nl-NL" sz="2400" dirty="0" err="1">
                <a:latin typeface="Arial" panose="020B0604020202020204" pitchFamily="34" charset="0"/>
                <a:ea typeface="Syntax-Roman"/>
                <a:cs typeface="Arial" panose="020B0604020202020204" pitchFamily="34" charset="0"/>
              </a:rPr>
              <a:t>Pythium</a:t>
            </a:r>
            <a:r>
              <a:rPr lang="nl-NL" sz="2400" dirty="0">
                <a:latin typeface="Arial" panose="020B0604020202020204" pitchFamily="34" charset="0"/>
                <a:ea typeface="Syntax-Roman"/>
                <a:cs typeface="Arial" panose="020B0604020202020204" pitchFamily="34" charset="0"/>
              </a:rPr>
              <a:t> en </a:t>
            </a:r>
            <a:r>
              <a:rPr lang="nl-NL" sz="2400" dirty="0" err="1">
                <a:latin typeface="Arial" panose="020B0604020202020204" pitchFamily="34" charset="0"/>
                <a:ea typeface="Syntax-Roman"/>
                <a:cs typeface="Arial" panose="020B0604020202020204" pitchFamily="34" charset="0"/>
              </a:rPr>
              <a:t>Phytophthora</a:t>
            </a:r>
            <a:r>
              <a:rPr lang="nl-NL" sz="2400" dirty="0">
                <a:latin typeface="Arial" panose="020B0604020202020204" pitchFamily="34" charset="0"/>
                <a:ea typeface="Syntax-Roman"/>
                <a:cs typeface="Arial" panose="020B0604020202020204" pitchFamily="34" charset="0"/>
              </a:rPr>
              <a:t> ontwikkelen zich goed in een waterrijk milieu. </a:t>
            </a:r>
          </a:p>
          <a:p>
            <a:pPr indent="0">
              <a:lnSpc>
                <a:spcPct val="107000"/>
              </a:lnSpc>
              <a:spcAft>
                <a:spcPts val="0"/>
              </a:spcAft>
              <a:buNone/>
            </a:pPr>
            <a:endParaRPr lang="nl-NL" sz="2400" dirty="0">
              <a:latin typeface="Arial" panose="020B0604020202020204" pitchFamily="34" charset="0"/>
              <a:ea typeface="Syntax-Roman"/>
              <a:cs typeface="Arial" panose="020B0604020202020204" pitchFamily="34" charset="0"/>
            </a:endParaRPr>
          </a:p>
          <a:p>
            <a:pPr indent="0">
              <a:lnSpc>
                <a:spcPct val="107000"/>
              </a:lnSpc>
              <a:spcAft>
                <a:spcPts val="0"/>
              </a:spcAft>
              <a:buNone/>
            </a:pPr>
            <a:r>
              <a:rPr lang="nl-NL" sz="2400" dirty="0">
                <a:latin typeface="Arial" panose="020B0604020202020204" pitchFamily="34" charset="0"/>
                <a:ea typeface="Syntax-Roman"/>
                <a:cs typeface="Arial" panose="020B0604020202020204" pitchFamily="34" charset="0"/>
              </a:rPr>
              <a:t>In een recirculerend systeem kunnen ze zich bovendien snel verspreiden. Steenwol en andere substraten kun je ontsmetten door ze te stomen</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r>
              <a:rPr lang="nl-NL" dirty="0"/>
              <a:t>Meervoudig systeem</a:t>
            </a:r>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728000"/>
            <a:ext cx="6372400" cy="4351338"/>
          </a:xfrm>
        </p:spPr>
        <p:txBody>
          <a:bodyPr>
            <a:normAutofit/>
          </a:bodyPr>
          <a:lstStyle/>
          <a:p>
            <a:pPr indent="0">
              <a:buNone/>
            </a:pPr>
            <a:r>
              <a:rPr lang="nl-NL" sz="2400" dirty="0"/>
              <a:t>Bij het meervoudige systeem gaan er twaalf tot zestien pallets tegelijk in een container. De matten worden zonder hoes gestapeld, omdat er zoveel mogelijk ruimte tussen de matten moet zijn. </a:t>
            </a:r>
          </a:p>
          <a:p>
            <a:pPr indent="0">
              <a:buNone/>
            </a:pPr>
            <a:endParaRPr lang="nl-NL" sz="2400" dirty="0"/>
          </a:p>
          <a:p>
            <a:pPr indent="0">
              <a:buNone/>
            </a:pPr>
            <a:r>
              <a:rPr lang="nl-NL" sz="2400" dirty="0"/>
              <a:t>De stoomtijd varieert tussen een en twee uur.</a:t>
            </a:r>
          </a:p>
        </p:txBody>
      </p:sp>
      <p:pic>
        <p:nvPicPr>
          <p:cNvPr id="2050" name="Picture 2" descr="Ketelverhuur">
            <a:extLst>
              <a:ext uri="{FF2B5EF4-FFF2-40B4-BE49-F238E27FC236}">
                <a16:creationId xmlns:a16="http://schemas.microsoft.com/office/drawing/2014/main" id="{94EDD387-89F3-4755-A744-C7B314437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842470"/>
            <a:ext cx="310515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A5CC9-3718-429D-A80A-1E32C54F6984}"/>
              </a:ext>
            </a:extLst>
          </p:cNvPr>
          <p:cNvSpPr>
            <a:spLocks noGrp="1"/>
          </p:cNvSpPr>
          <p:nvPr>
            <p:ph type="title"/>
          </p:nvPr>
        </p:nvSpPr>
        <p:spPr>
          <a:xfrm>
            <a:off x="971600" y="548680"/>
            <a:ext cx="6777000" cy="1080000"/>
          </a:xfrm>
        </p:spPr>
        <p:txBody>
          <a:bodyPr/>
          <a:lstStyle/>
          <a:p>
            <a:r>
              <a:rPr lang="nl-NL" dirty="0"/>
              <a:t>Enkelvoudig systeem</a:t>
            </a:r>
          </a:p>
        </p:txBody>
      </p:sp>
      <p:sp>
        <p:nvSpPr>
          <p:cNvPr id="3" name="Tijdelijke aanduiding voor inhoud 2">
            <a:extLst>
              <a:ext uri="{FF2B5EF4-FFF2-40B4-BE49-F238E27FC236}">
                <a16:creationId xmlns:a16="http://schemas.microsoft.com/office/drawing/2014/main" id="{EEEA93DA-656B-4A4C-9CBA-C1050F49B3A6}"/>
              </a:ext>
            </a:extLst>
          </p:cNvPr>
          <p:cNvSpPr>
            <a:spLocks noGrp="1"/>
          </p:cNvSpPr>
          <p:nvPr>
            <p:ph idx="1"/>
          </p:nvPr>
        </p:nvSpPr>
        <p:spPr>
          <a:xfrm>
            <a:off x="971600" y="1728000"/>
            <a:ext cx="6372400" cy="4351338"/>
          </a:xfrm>
        </p:spPr>
        <p:txBody>
          <a:bodyPr>
            <a:normAutofit/>
          </a:bodyPr>
          <a:lstStyle/>
          <a:p>
            <a:pPr indent="0">
              <a:buNone/>
            </a:pPr>
            <a:r>
              <a:rPr lang="nl-NL" sz="2400" dirty="0"/>
              <a:t>Bij het enkelvoudige systeem</a:t>
            </a:r>
            <a:r>
              <a:rPr lang="nl-NL" sz="2400" i="1" dirty="0"/>
              <a:t> </a:t>
            </a:r>
            <a:r>
              <a:rPr lang="nl-NL" sz="2400" dirty="0"/>
              <a:t>wordt elke pallet apart in een kleine container gestoomd. Daarbij wordt de ruimte tussen de containerwanden en de pallet goed afgedicht.</a:t>
            </a:r>
          </a:p>
          <a:p>
            <a:pPr indent="0">
              <a:buNone/>
            </a:pPr>
            <a:endParaRPr lang="nl-NL" sz="2400" dirty="0"/>
          </a:p>
          <a:p>
            <a:pPr indent="0">
              <a:buNone/>
            </a:pPr>
            <a:r>
              <a:rPr lang="nl-NL" sz="2400" dirty="0"/>
              <a:t>Deze worden goed aaneengesloten gestapeld en de stoom blaast alleen van bovenaf in de</a:t>
            </a:r>
          </a:p>
          <a:p>
            <a:pPr indent="0">
              <a:buNone/>
            </a:pPr>
            <a:r>
              <a:rPr lang="nl-NL" sz="2400" dirty="0"/>
              <a:t>pallet. Tegelijkertijd wordt de stoom onder in de container weggezogen. Op die  manier kan de temperatuur in de matten binnen enkele minuten 100°C zijn</a:t>
            </a:r>
          </a:p>
        </p:txBody>
      </p:sp>
    </p:spTree>
    <p:extLst>
      <p:ext uri="{BB962C8B-B14F-4D97-AF65-F5344CB8AC3E}">
        <p14:creationId xmlns:p14="http://schemas.microsoft.com/office/powerpoint/2010/main" val="207124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41F9-5439-461F-8FC9-997FC2BE21F7}"/>
              </a:ext>
            </a:extLst>
          </p:cNvPr>
          <p:cNvSpPr>
            <a:spLocks noGrp="1"/>
          </p:cNvSpPr>
          <p:nvPr>
            <p:ph type="title"/>
          </p:nvPr>
        </p:nvSpPr>
        <p:spPr>
          <a:xfrm>
            <a:off x="971600" y="576000"/>
            <a:ext cx="6777000" cy="1080000"/>
          </a:xfrm>
        </p:spPr>
        <p:txBody>
          <a:bodyPr/>
          <a:lstStyle/>
          <a:p>
            <a:r>
              <a:rPr lang="nl-NL" dirty="0"/>
              <a:t>Opdrachten:</a:t>
            </a:r>
          </a:p>
        </p:txBody>
      </p:sp>
      <p:sp>
        <p:nvSpPr>
          <p:cNvPr id="3" name="Tijdelijke aanduiding voor inhoud 2">
            <a:extLst>
              <a:ext uri="{FF2B5EF4-FFF2-40B4-BE49-F238E27FC236}">
                <a16:creationId xmlns:a16="http://schemas.microsoft.com/office/drawing/2014/main" id="{3E0A92D3-4A7C-4AF8-9B52-739B46E0007F}"/>
              </a:ext>
            </a:extLst>
          </p:cNvPr>
          <p:cNvSpPr>
            <a:spLocks noGrp="1"/>
          </p:cNvSpPr>
          <p:nvPr>
            <p:ph idx="1"/>
          </p:nvPr>
        </p:nvSpPr>
        <p:spPr>
          <a:xfrm>
            <a:off x="948118" y="1930662"/>
            <a:ext cx="6323610" cy="4351338"/>
          </a:xfrm>
        </p:spPr>
        <p:txBody>
          <a:bodyPr/>
          <a:lstStyle/>
          <a:p>
            <a:pPr marL="342900" indent="-342900">
              <a:buFont typeface="+mj-lt"/>
              <a:buAutoNum type="arabicPeriod"/>
            </a:pPr>
            <a:r>
              <a:rPr lang="nl-NL" dirty="0"/>
              <a:t>In welke tijd van het jaar wordt op het leerbedrijf het </a:t>
            </a:r>
            <a:r>
              <a:rPr lang="nl-NL" dirty="0" err="1"/>
              <a:t>glasdek</a:t>
            </a:r>
            <a:r>
              <a:rPr lang="nl-NL" dirty="0"/>
              <a:t> gereinigd?</a:t>
            </a:r>
          </a:p>
          <a:p>
            <a:pPr marL="72900" indent="-342900">
              <a:buFont typeface="+mj-lt"/>
              <a:buAutoNum type="arabicPeriod"/>
            </a:pPr>
            <a:r>
              <a:rPr lang="nl-NL" dirty="0"/>
              <a:t>Waarom wordt het in die periode gereinigd?</a:t>
            </a:r>
          </a:p>
          <a:p>
            <a:pPr marL="342900" indent="-342900">
              <a:buFont typeface="+mj-lt"/>
              <a:buAutoNum type="arabicPeriod"/>
            </a:pPr>
            <a:r>
              <a:rPr lang="nl-NL" dirty="0"/>
              <a:t>Welke hulpmiddelen worden gebruikt bij het reinigen van het glas?</a:t>
            </a:r>
          </a:p>
          <a:p>
            <a:pPr marL="72900" indent="-342900">
              <a:buFont typeface="+mj-lt"/>
              <a:buAutoNum type="arabicPeriod"/>
            </a:pPr>
            <a:r>
              <a:rPr lang="nl-NL" dirty="0"/>
              <a:t>Wat voor soort vuil heeft zich vooral vastgezet op het glas?</a:t>
            </a:r>
          </a:p>
          <a:p>
            <a:pPr marL="342900" indent="-342900">
              <a:buFont typeface="+mj-lt"/>
              <a:buAutoNum type="arabicPeriod"/>
            </a:pPr>
            <a:r>
              <a:rPr lang="nl-NL" dirty="0"/>
              <a:t>Welke reinigingsmiddelen worden gebruikt bij het reinigen van het glas?</a:t>
            </a:r>
          </a:p>
          <a:p>
            <a:pPr marL="72900" indent="-342900">
              <a:buFont typeface="+mj-lt"/>
              <a:buAutoNum type="arabicPeriod"/>
            </a:pPr>
            <a:r>
              <a:rPr lang="nl-NL" dirty="0"/>
              <a:t>Met welke concentratie van het middel wordt gewerkt?</a:t>
            </a:r>
          </a:p>
          <a:p>
            <a:pPr marL="342900" indent="-342900">
              <a:buFont typeface="+mj-lt"/>
              <a:buAutoNum type="arabicPeriod"/>
            </a:pPr>
            <a:r>
              <a:rPr lang="nl-NL" dirty="0"/>
              <a:t>Wie reinigt het </a:t>
            </a:r>
            <a:r>
              <a:rPr lang="nl-NL" dirty="0" err="1"/>
              <a:t>glasdek</a:t>
            </a:r>
            <a:r>
              <a:rPr lang="nl-NL" dirty="0"/>
              <a:t>? Is dat bijvoorbeeld een loonbedrijf, een medewerker of de tuinder zelf?</a:t>
            </a:r>
          </a:p>
          <a:p>
            <a:endParaRPr lang="nl-NL" dirty="0"/>
          </a:p>
        </p:txBody>
      </p:sp>
    </p:spTree>
    <p:extLst>
      <p:ext uri="{BB962C8B-B14F-4D97-AF65-F5344CB8AC3E}">
        <p14:creationId xmlns:p14="http://schemas.microsoft.com/office/powerpoint/2010/main" val="3277551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41F9-5439-461F-8FC9-997FC2BE21F7}"/>
              </a:ext>
            </a:extLst>
          </p:cNvPr>
          <p:cNvSpPr>
            <a:spLocks noGrp="1"/>
          </p:cNvSpPr>
          <p:nvPr>
            <p:ph type="title"/>
          </p:nvPr>
        </p:nvSpPr>
        <p:spPr>
          <a:xfrm>
            <a:off x="971600" y="576000"/>
            <a:ext cx="6777000" cy="1080000"/>
          </a:xfrm>
        </p:spPr>
        <p:txBody>
          <a:bodyPr/>
          <a:lstStyle/>
          <a:p>
            <a:r>
              <a:rPr lang="nl-NL" dirty="0"/>
              <a:t>Opdrachten:</a:t>
            </a:r>
          </a:p>
        </p:txBody>
      </p:sp>
      <p:sp>
        <p:nvSpPr>
          <p:cNvPr id="3" name="Tijdelijke aanduiding voor inhoud 2">
            <a:extLst>
              <a:ext uri="{FF2B5EF4-FFF2-40B4-BE49-F238E27FC236}">
                <a16:creationId xmlns:a16="http://schemas.microsoft.com/office/drawing/2014/main" id="{3E0A92D3-4A7C-4AF8-9B52-739B46E0007F}"/>
              </a:ext>
            </a:extLst>
          </p:cNvPr>
          <p:cNvSpPr>
            <a:spLocks noGrp="1"/>
          </p:cNvSpPr>
          <p:nvPr>
            <p:ph idx="1"/>
          </p:nvPr>
        </p:nvSpPr>
        <p:spPr>
          <a:xfrm>
            <a:off x="948118" y="1268760"/>
            <a:ext cx="6323610" cy="5013240"/>
          </a:xfrm>
        </p:spPr>
        <p:txBody>
          <a:bodyPr>
            <a:normAutofit fontScale="92500"/>
          </a:bodyPr>
          <a:lstStyle/>
          <a:p>
            <a:pPr indent="0">
              <a:buNone/>
            </a:pPr>
            <a:r>
              <a:rPr lang="nl-NL" dirty="0"/>
              <a:t>Geef aan of de volgende beweringen juist of onjuist zijn:</a:t>
            </a:r>
          </a:p>
          <a:p>
            <a:pPr indent="0">
              <a:buNone/>
            </a:pPr>
            <a:endParaRPr lang="nl-NL" dirty="0"/>
          </a:p>
          <a:p>
            <a:pPr marL="342900" indent="-342900">
              <a:buFont typeface="+mj-lt"/>
              <a:buAutoNum type="arabicPeriod" startAt="7"/>
            </a:pPr>
            <a:r>
              <a:rPr lang="nl-NL" dirty="0"/>
              <a:t>De teeltduur van veel bloeiende potplanten is 3 a 4 maanden.</a:t>
            </a:r>
          </a:p>
          <a:p>
            <a:pPr marL="342900" indent="-342900">
              <a:buFont typeface="+mj-lt"/>
              <a:buAutoNum type="arabicPeriod" startAt="7"/>
            </a:pPr>
            <a:r>
              <a:rPr lang="nl-NL" dirty="0"/>
              <a:t>Scheiden van afval is goedkoper voor wat betreft de afvoer van het afval.</a:t>
            </a:r>
          </a:p>
          <a:p>
            <a:pPr marL="342900" indent="-342900">
              <a:buFont typeface="+mj-lt"/>
              <a:buAutoNum type="arabicPeriod" startAt="7"/>
            </a:pPr>
            <a:r>
              <a:rPr lang="nl-NL" dirty="0"/>
              <a:t>Vervuild glas zorgt altijd voor meer lichtvermindering dan </a:t>
            </a:r>
            <a:r>
              <a:rPr lang="nl-NL" dirty="0" err="1"/>
              <a:t>gekrijt</a:t>
            </a:r>
            <a:r>
              <a:rPr lang="nl-NL" dirty="0"/>
              <a:t> glas.</a:t>
            </a:r>
          </a:p>
          <a:p>
            <a:pPr marL="342900" indent="-342900">
              <a:buFont typeface="+mj-lt"/>
              <a:buAutoNum type="arabicPeriod" startAt="7"/>
            </a:pPr>
            <a:r>
              <a:rPr lang="nl-NL" dirty="0"/>
              <a:t>De meeste glasvervuiling kun je verwachten dicht bij de nok.</a:t>
            </a:r>
          </a:p>
          <a:p>
            <a:pPr marL="342900" indent="-342900">
              <a:buFont typeface="+mj-lt"/>
              <a:buAutoNum type="arabicPeriod" startAt="7"/>
            </a:pPr>
            <a:r>
              <a:rPr lang="nl-NL" dirty="0"/>
              <a:t>Bij het ontsmetten met zuren is er weinig kans op schadelijke dampen.</a:t>
            </a:r>
          </a:p>
          <a:p>
            <a:pPr marL="342900" indent="-342900">
              <a:buFont typeface="+mj-lt"/>
              <a:buAutoNum type="arabicPeriod" startAt="7"/>
            </a:pPr>
            <a:r>
              <a:rPr lang="nl-NL" dirty="0"/>
              <a:t>Hoe steiler de glashelling, hoe schoner het glas zal blijven.</a:t>
            </a:r>
          </a:p>
          <a:p>
            <a:pPr marL="342900" indent="-342900">
              <a:buFont typeface="+mj-lt"/>
              <a:buAutoNum type="arabicPeriod" startAt="7"/>
            </a:pPr>
            <a:r>
              <a:rPr lang="nl-NL" dirty="0"/>
              <a:t>Vervuiling van de onderkant van het </a:t>
            </a:r>
            <a:r>
              <a:rPr lang="nl-NL" dirty="0" err="1"/>
              <a:t>glasdek</a:t>
            </a:r>
            <a:r>
              <a:rPr lang="nl-NL" dirty="0"/>
              <a:t> kun je vooral verwachten bij hoge lichtintensiteiten.</a:t>
            </a:r>
          </a:p>
          <a:p>
            <a:pPr marL="342900" indent="-342900">
              <a:buFont typeface="+mj-lt"/>
              <a:buAutoNum type="arabicPeriod" startAt="7"/>
            </a:pPr>
            <a:r>
              <a:rPr lang="nl-NL" dirty="0"/>
              <a:t>Je kunt het </a:t>
            </a:r>
            <a:r>
              <a:rPr lang="nl-NL" dirty="0" err="1"/>
              <a:t>glasdek</a:t>
            </a:r>
            <a:r>
              <a:rPr lang="nl-NL" dirty="0"/>
              <a:t> beter in februari schoonmaken dan in september.</a:t>
            </a:r>
          </a:p>
          <a:p>
            <a:pPr marL="342900" indent="-342900">
              <a:buFont typeface="+mj-lt"/>
              <a:buAutoNum type="arabicPeriod" startAt="7"/>
            </a:pPr>
            <a:r>
              <a:rPr lang="nl-NL" dirty="0"/>
              <a:t>Vuil dat zich eenmaal heeft vastgezet op het glas, bevordert de verdere vervuiling.</a:t>
            </a:r>
          </a:p>
          <a:p>
            <a:pPr marL="342900" indent="-342900">
              <a:buFont typeface="+mj-lt"/>
              <a:buAutoNum type="arabicPeriod" startAt="7"/>
            </a:pPr>
            <a:r>
              <a:rPr lang="nl-NL" dirty="0"/>
              <a:t>Het verdient de voorkeur om zoveel mogelijk met schoon water te reinigen.</a:t>
            </a:r>
          </a:p>
          <a:p>
            <a:pPr indent="0">
              <a:buNone/>
            </a:pPr>
            <a:endParaRPr lang="nl-NL" dirty="0"/>
          </a:p>
        </p:txBody>
      </p:sp>
    </p:spTree>
    <p:extLst>
      <p:ext uri="{BB962C8B-B14F-4D97-AF65-F5344CB8AC3E}">
        <p14:creationId xmlns:p14="http://schemas.microsoft.com/office/powerpoint/2010/main" val="1082998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41F9-5439-461F-8FC9-997FC2BE21F7}"/>
              </a:ext>
            </a:extLst>
          </p:cNvPr>
          <p:cNvSpPr>
            <a:spLocks noGrp="1"/>
          </p:cNvSpPr>
          <p:nvPr>
            <p:ph type="title"/>
          </p:nvPr>
        </p:nvSpPr>
        <p:spPr>
          <a:xfrm>
            <a:off x="971600" y="576000"/>
            <a:ext cx="6777000" cy="1080000"/>
          </a:xfrm>
        </p:spPr>
        <p:txBody>
          <a:bodyPr/>
          <a:lstStyle/>
          <a:p>
            <a:r>
              <a:rPr lang="nl-NL" dirty="0"/>
              <a:t>Opdrachten:</a:t>
            </a:r>
          </a:p>
        </p:txBody>
      </p:sp>
      <p:sp>
        <p:nvSpPr>
          <p:cNvPr id="3" name="Tijdelijke aanduiding voor inhoud 2">
            <a:extLst>
              <a:ext uri="{FF2B5EF4-FFF2-40B4-BE49-F238E27FC236}">
                <a16:creationId xmlns:a16="http://schemas.microsoft.com/office/drawing/2014/main" id="{3E0A92D3-4A7C-4AF8-9B52-739B46E0007F}"/>
              </a:ext>
            </a:extLst>
          </p:cNvPr>
          <p:cNvSpPr>
            <a:spLocks noGrp="1"/>
          </p:cNvSpPr>
          <p:nvPr>
            <p:ph idx="1"/>
          </p:nvPr>
        </p:nvSpPr>
        <p:spPr>
          <a:xfrm>
            <a:off x="948118" y="1268760"/>
            <a:ext cx="7080266" cy="5013240"/>
          </a:xfrm>
        </p:spPr>
        <p:txBody>
          <a:bodyPr>
            <a:normAutofit/>
          </a:bodyPr>
          <a:lstStyle/>
          <a:p>
            <a:pPr indent="0">
              <a:buNone/>
            </a:pPr>
            <a:r>
              <a:rPr lang="nl-NL" dirty="0"/>
              <a:t>Als je schermmiddelen op je </a:t>
            </a:r>
            <a:r>
              <a:rPr lang="nl-NL" dirty="0" err="1"/>
              <a:t>kasdek</a:t>
            </a:r>
            <a:r>
              <a:rPr lang="nl-NL" dirty="0"/>
              <a:t> gebruikt, weet je dat je ze aan het einde van de zomer weer moet verwijderen. Daarom is het verstandig om vooraf informatie in te winnen over de eigenschappen van de beschikbare schermmiddelen. Op het internet kun je informatie vinden over schermmiddelen. Kijk maar eens op, </a:t>
            </a:r>
            <a:r>
              <a:rPr lang="nl-NL" u="sng" dirty="0">
                <a:hlinkClick r:id="rId2"/>
              </a:rPr>
              <a:t>http://hermadix.com/</a:t>
            </a:r>
            <a:r>
              <a:rPr lang="nl-NL" dirty="0"/>
              <a:t> en </a:t>
            </a:r>
            <a:r>
              <a:rPr lang="nl-NL" u="sng" dirty="0">
                <a:hlinkClick r:id="rId3"/>
              </a:rPr>
              <a:t>www.mardenkro.com</a:t>
            </a:r>
            <a:r>
              <a:rPr lang="nl-NL" dirty="0"/>
              <a:t> </a:t>
            </a:r>
          </a:p>
          <a:p>
            <a:pPr indent="0">
              <a:buNone/>
            </a:pPr>
            <a:r>
              <a:rPr lang="nl-NL" dirty="0"/>
              <a:t>Maak nu in tabelvorm een vergelijking tussen de verschillende middelen.</a:t>
            </a:r>
          </a:p>
          <a:p>
            <a:pPr indent="0">
              <a:buNone/>
            </a:pPr>
            <a:r>
              <a:rPr lang="nl-NL" dirty="0"/>
              <a:t> </a:t>
            </a:r>
            <a:br>
              <a:rPr lang="nl-NL" dirty="0"/>
            </a:br>
            <a:r>
              <a:rPr lang="nl-NL" dirty="0"/>
              <a:t>Neem daarvoor de onderstaande tabel over, die je zo groot kunt maken als je zelf wilt.</a:t>
            </a:r>
          </a:p>
          <a:p>
            <a:r>
              <a:rPr lang="nl-NL" dirty="0"/>
              <a:t>Gebruik per onderdeel de volgende codering: </a:t>
            </a:r>
          </a:p>
          <a:p>
            <a:r>
              <a:rPr lang="nl-NL" dirty="0"/>
              <a:t> </a:t>
            </a:r>
          </a:p>
          <a:p>
            <a:r>
              <a:rPr lang="nl-NL" dirty="0"/>
              <a:t>++ = zeer goed, + = redelijk, 0 = matig, - = slecht, -- = zeer slecht.</a:t>
            </a:r>
          </a:p>
          <a:p>
            <a:pPr indent="0">
              <a:buNone/>
            </a:pPr>
            <a:endParaRPr lang="nl-NL" dirty="0"/>
          </a:p>
        </p:txBody>
      </p:sp>
    </p:spTree>
    <p:extLst>
      <p:ext uri="{BB962C8B-B14F-4D97-AF65-F5344CB8AC3E}">
        <p14:creationId xmlns:p14="http://schemas.microsoft.com/office/powerpoint/2010/main" val="2642007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41F9-5439-461F-8FC9-997FC2BE21F7}"/>
              </a:ext>
            </a:extLst>
          </p:cNvPr>
          <p:cNvSpPr>
            <a:spLocks noGrp="1"/>
          </p:cNvSpPr>
          <p:nvPr>
            <p:ph type="title"/>
          </p:nvPr>
        </p:nvSpPr>
        <p:spPr>
          <a:xfrm>
            <a:off x="971600" y="576000"/>
            <a:ext cx="6777000" cy="1080000"/>
          </a:xfrm>
        </p:spPr>
        <p:txBody>
          <a:bodyPr/>
          <a:lstStyle/>
          <a:p>
            <a:r>
              <a:rPr lang="nl-NL" dirty="0"/>
              <a:t>Opdrachten:</a:t>
            </a:r>
          </a:p>
        </p:txBody>
      </p:sp>
      <p:graphicFrame>
        <p:nvGraphicFramePr>
          <p:cNvPr id="4" name="Tijdelijke aanduiding voor inhoud 3">
            <a:extLst>
              <a:ext uri="{FF2B5EF4-FFF2-40B4-BE49-F238E27FC236}">
                <a16:creationId xmlns:a16="http://schemas.microsoft.com/office/drawing/2014/main" id="{C62B9144-9233-45DC-8A71-39CD1A2CEC75}"/>
              </a:ext>
            </a:extLst>
          </p:cNvPr>
          <p:cNvGraphicFramePr>
            <a:graphicFrameLocks noGrp="1"/>
          </p:cNvGraphicFramePr>
          <p:nvPr>
            <p:ph idx="1"/>
            <p:extLst>
              <p:ext uri="{D42A27DB-BD31-4B8C-83A1-F6EECF244321}">
                <p14:modId xmlns:p14="http://schemas.microsoft.com/office/powerpoint/2010/main" val="1740866678"/>
              </p:ext>
            </p:extLst>
          </p:nvPr>
        </p:nvGraphicFramePr>
        <p:xfrm>
          <a:off x="971600" y="1988840"/>
          <a:ext cx="6696743" cy="3168351"/>
        </p:xfrm>
        <a:graphic>
          <a:graphicData uri="http://schemas.openxmlformats.org/drawingml/2006/table">
            <a:tbl>
              <a:tblPr firstRow="1" firstCol="1" bandRow="1">
                <a:tableStyleId>{5C22544A-7EE6-4342-B048-85BDC9FD1C3A}</a:tableStyleId>
              </a:tblPr>
              <a:tblGrid>
                <a:gridCol w="1195689">
                  <a:extLst>
                    <a:ext uri="{9D8B030D-6E8A-4147-A177-3AD203B41FA5}">
                      <a16:colId xmlns:a16="http://schemas.microsoft.com/office/drawing/2014/main" val="3433663342"/>
                    </a:ext>
                  </a:extLst>
                </a:gridCol>
                <a:gridCol w="1267371">
                  <a:extLst>
                    <a:ext uri="{9D8B030D-6E8A-4147-A177-3AD203B41FA5}">
                      <a16:colId xmlns:a16="http://schemas.microsoft.com/office/drawing/2014/main" val="1742468653"/>
                    </a:ext>
                  </a:extLst>
                </a:gridCol>
                <a:gridCol w="1421820">
                  <a:extLst>
                    <a:ext uri="{9D8B030D-6E8A-4147-A177-3AD203B41FA5}">
                      <a16:colId xmlns:a16="http://schemas.microsoft.com/office/drawing/2014/main" val="4153590340"/>
                    </a:ext>
                  </a:extLst>
                </a:gridCol>
                <a:gridCol w="1480200">
                  <a:extLst>
                    <a:ext uri="{9D8B030D-6E8A-4147-A177-3AD203B41FA5}">
                      <a16:colId xmlns:a16="http://schemas.microsoft.com/office/drawing/2014/main" val="2794616884"/>
                    </a:ext>
                  </a:extLst>
                </a:gridCol>
                <a:gridCol w="1331663">
                  <a:extLst>
                    <a:ext uri="{9D8B030D-6E8A-4147-A177-3AD203B41FA5}">
                      <a16:colId xmlns:a16="http://schemas.microsoft.com/office/drawing/2014/main" val="3446935849"/>
                    </a:ext>
                  </a:extLst>
                </a:gridCol>
              </a:tblGrid>
              <a:tr h="515752">
                <a:tc>
                  <a:txBody>
                    <a:bodyPr/>
                    <a:lstStyle/>
                    <a:p>
                      <a:pPr>
                        <a:lnSpc>
                          <a:spcPct val="107000"/>
                        </a:lnSpc>
                        <a:spcAft>
                          <a:spcPts val="0"/>
                        </a:spcAft>
                      </a:pPr>
                      <a:r>
                        <a:rPr lang="nl-NL" sz="1100">
                          <a:effectLst/>
                        </a:rPr>
                        <a:t>Middel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Regenvast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Lichtdoorlatend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Milieuvriendelijk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Verwijderbaar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2774940"/>
                  </a:ext>
                </a:extLst>
              </a:tr>
              <a:tr h="535677">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1408827"/>
                  </a:ext>
                </a:extLst>
              </a:tr>
              <a:tr h="976410">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31734"/>
                  </a:ext>
                </a:extLst>
              </a:tr>
              <a:tr h="1140512">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9527486"/>
                  </a:ext>
                </a:extLst>
              </a:tr>
            </a:tbl>
          </a:graphicData>
        </a:graphic>
      </p:graphicFrame>
      <p:sp>
        <p:nvSpPr>
          <p:cNvPr id="5" name="Rectangle 1">
            <a:extLst>
              <a:ext uri="{FF2B5EF4-FFF2-40B4-BE49-F238E27FC236}">
                <a16:creationId xmlns:a16="http://schemas.microsoft.com/office/drawing/2014/main" id="{CA6A1400-1D72-40CD-AFA2-A6D521558040}"/>
              </a:ext>
            </a:extLst>
          </p:cNvPr>
          <p:cNvSpPr>
            <a:spLocks noChangeArrowheads="1"/>
          </p:cNvSpPr>
          <p:nvPr/>
        </p:nvSpPr>
        <p:spPr bwMode="auto">
          <a:xfrm>
            <a:off x="-1015529" y="-237907"/>
            <a:ext cx="10641482" cy="69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428618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69071" y="1683863"/>
            <a:ext cx="5915025" cy="747713"/>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24" y="1104901"/>
            <a:ext cx="1916906"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054369" y="1910107"/>
            <a:ext cx="6144428" cy="3160925"/>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fontScale="90000"/>
          </a:bodyPr>
          <a:lstStyle/>
          <a:p>
            <a:r>
              <a:rPr lang="nl-NL" altLang="nl-NL" b="1" dirty="0" err="1"/>
              <a:t>Kasdek</a:t>
            </a:r>
            <a:r>
              <a:rPr lang="nl-NL" altLang="nl-NL" b="1" dirty="0"/>
              <a:t> reinigen</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624736" cy="3744416"/>
          </a:xfrm>
        </p:spPr>
        <p:txBody>
          <a:bodyPr>
            <a:noAutofit/>
          </a:bodyPr>
          <a:lstStyle/>
          <a:p>
            <a:pPr indent="0">
              <a:buNone/>
              <a:defRPr/>
            </a:pPr>
            <a:r>
              <a:rPr lang="nl-NL" sz="2400" dirty="0"/>
              <a:t>Vervuilde kassen geven een slechtere gewasgroei en dat is nou precies wat je niet wil. </a:t>
            </a:r>
          </a:p>
          <a:p>
            <a:pPr indent="0">
              <a:buNone/>
              <a:defRPr/>
            </a:pPr>
            <a:endParaRPr lang="nl-NL" sz="2400" dirty="0"/>
          </a:p>
          <a:p>
            <a:pPr indent="0">
              <a:buNone/>
              <a:defRPr/>
            </a:pPr>
            <a:r>
              <a:rPr lang="nl-NL" sz="2400" dirty="0"/>
              <a:t>Je hoort op tuinbouwbedrijven vaak de kreet: één procent meer licht is één procent meer opbrengst.</a:t>
            </a:r>
          </a:p>
          <a:p>
            <a:pPr indent="0">
              <a:buNone/>
              <a:defRPr/>
            </a:pPr>
            <a:endParaRPr lang="nl-NL" sz="2400" dirty="0"/>
          </a:p>
          <a:p>
            <a:pPr indent="0">
              <a:buNone/>
              <a:defRPr/>
            </a:pPr>
            <a:r>
              <a:rPr lang="nl-NL" sz="2400" dirty="0"/>
              <a:t>Inderdaad kun je door het reinigen van vervuiling van het </a:t>
            </a:r>
            <a:r>
              <a:rPr lang="nl-NL" sz="2400" dirty="0" err="1"/>
              <a:t>glasdek</a:t>
            </a:r>
            <a:r>
              <a:rPr lang="nl-NL" sz="2400" dirty="0"/>
              <a:t> een behoorlijke lichtwinst behalen. </a:t>
            </a:r>
          </a:p>
        </p:txBody>
      </p:sp>
      <p:pic>
        <p:nvPicPr>
          <p:cNvPr id="4" name="Afbeelding 3">
            <a:extLst>
              <a:ext uri="{FF2B5EF4-FFF2-40B4-BE49-F238E27FC236}">
                <a16:creationId xmlns:a16="http://schemas.microsoft.com/office/drawing/2014/main" id="{80C52FB1-4F76-4B11-A603-7C8F11E2F184}"/>
              </a:ext>
            </a:extLst>
          </p:cNvPr>
          <p:cNvPicPr/>
          <p:nvPr/>
        </p:nvPicPr>
        <p:blipFill>
          <a:blip r:embed="rId3"/>
          <a:stretch>
            <a:fillRect/>
          </a:stretch>
        </p:blipFill>
        <p:spPr>
          <a:xfrm>
            <a:off x="6325050" y="5215483"/>
            <a:ext cx="2490231" cy="1522859"/>
          </a:xfrm>
          <a:prstGeom prst="rect">
            <a:avLst/>
          </a:prstGeom>
        </p:spPr>
      </p:pic>
    </p:spTree>
    <p:extLst>
      <p:ext uri="{BB962C8B-B14F-4D97-AF65-F5344CB8AC3E}">
        <p14:creationId xmlns:p14="http://schemas.microsoft.com/office/powerpoint/2010/main" val="3485843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Vervuiling van het glas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a:bodyPr>
          <a:lstStyle/>
          <a:p>
            <a:pPr indent="0">
              <a:buNone/>
              <a:defRPr/>
            </a:pPr>
            <a:r>
              <a:rPr lang="nl-NL" sz="2400" dirty="0"/>
              <a:t>Verschillende oorzaken:</a:t>
            </a:r>
          </a:p>
          <a:p>
            <a:pPr indent="0">
              <a:buNone/>
              <a:defRPr/>
            </a:pPr>
            <a:endParaRPr lang="nl-NL" sz="2400" dirty="0"/>
          </a:p>
          <a:p>
            <a:pPr marL="342900" indent="-342900">
              <a:defRPr/>
            </a:pPr>
            <a:r>
              <a:rPr lang="nl-NL" sz="2400" dirty="0"/>
              <a:t>Roet, langs industriële gebieden</a:t>
            </a:r>
          </a:p>
          <a:p>
            <a:pPr marL="342900" indent="-342900">
              <a:defRPr/>
            </a:pPr>
            <a:r>
              <a:rPr lang="nl-NL" sz="2400" dirty="0"/>
              <a:t>Zout, langs de kust</a:t>
            </a:r>
          </a:p>
          <a:p>
            <a:pPr marL="342900" indent="-342900">
              <a:defRPr/>
            </a:pPr>
            <a:r>
              <a:rPr lang="nl-NL" sz="2400" dirty="0"/>
              <a:t>IJzeraanslag, langs spoorlijnen en ijzerhoudend gietwater </a:t>
            </a:r>
          </a:p>
        </p:txBody>
      </p:sp>
      <p:pic>
        <p:nvPicPr>
          <p:cNvPr id="3" name="Afbeelding 2">
            <a:extLst>
              <a:ext uri="{FF2B5EF4-FFF2-40B4-BE49-F238E27FC236}">
                <a16:creationId xmlns:a16="http://schemas.microsoft.com/office/drawing/2014/main" id="{B0B20119-9E2F-43B9-B5E8-264C758140A0}"/>
              </a:ext>
            </a:extLst>
          </p:cNvPr>
          <p:cNvPicPr>
            <a:picLocks noChangeAspect="1"/>
          </p:cNvPicPr>
          <p:nvPr/>
        </p:nvPicPr>
        <p:blipFill>
          <a:blip r:embed="rId3"/>
          <a:stretch>
            <a:fillRect/>
          </a:stretch>
        </p:blipFill>
        <p:spPr>
          <a:xfrm>
            <a:off x="5237656" y="4766270"/>
            <a:ext cx="2962275" cy="1543050"/>
          </a:xfrm>
          <a:prstGeom prst="rect">
            <a:avLst/>
          </a:prstGeom>
        </p:spPr>
      </p:pic>
    </p:spTree>
    <p:extLst>
      <p:ext uri="{BB962C8B-B14F-4D97-AF65-F5344CB8AC3E}">
        <p14:creationId xmlns:p14="http://schemas.microsoft.com/office/powerpoint/2010/main" val="24129603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848872" cy="747713"/>
          </a:xfrm>
        </p:spPr>
        <p:txBody>
          <a:bodyPr>
            <a:normAutofit/>
          </a:bodyPr>
          <a:lstStyle/>
          <a:p>
            <a:r>
              <a:rPr lang="nl-NL" altLang="nl-NL" b="1" dirty="0"/>
              <a:t>Vervuiling van het glas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fontScale="92500"/>
          </a:bodyPr>
          <a:lstStyle/>
          <a:p>
            <a:pPr indent="0">
              <a:buNone/>
            </a:pPr>
            <a:r>
              <a:rPr lang="nl-NL" sz="2400" dirty="0"/>
              <a:t>Het weer heeft een duidelijke invloed op de vervuiling. </a:t>
            </a:r>
          </a:p>
          <a:p>
            <a:pPr indent="0">
              <a:buNone/>
            </a:pPr>
            <a:endParaRPr lang="nl-NL" sz="2400" dirty="0"/>
          </a:p>
          <a:p>
            <a:pPr indent="0">
              <a:buNone/>
            </a:pPr>
            <a:r>
              <a:rPr lang="nl-NL" sz="2400" dirty="0"/>
              <a:t>Vooral bij mistig weer kan in enkele dagen een zeer sterke vervuiling optreden, doordat het vuil zich makkelijk hecht aan het vochtige glas.</a:t>
            </a:r>
          </a:p>
          <a:p>
            <a:pPr indent="0">
              <a:buNone/>
            </a:pPr>
            <a:endParaRPr lang="nl-NL" sz="2400" dirty="0"/>
          </a:p>
          <a:p>
            <a:pPr indent="0">
              <a:buNone/>
            </a:pPr>
            <a:r>
              <a:rPr lang="nl-NL" sz="2400" dirty="0"/>
              <a:t>De glashelling</a:t>
            </a:r>
            <a:r>
              <a:rPr lang="nl-NL" sz="2400" i="1" dirty="0"/>
              <a:t> </a:t>
            </a:r>
            <a:r>
              <a:rPr lang="nl-NL" sz="2400" dirty="0"/>
              <a:t>speelt hierbij ook een rol. Hoe steiler de glashelling, hoe beter het vuil van het glas spoelt.</a:t>
            </a:r>
          </a:p>
          <a:p>
            <a:pPr indent="0">
              <a:buNone/>
            </a:pPr>
            <a:endParaRPr lang="nl-NL" sz="2400" dirty="0"/>
          </a:p>
        </p:txBody>
      </p:sp>
    </p:spTree>
    <p:extLst>
      <p:ext uri="{BB962C8B-B14F-4D97-AF65-F5344CB8AC3E}">
        <p14:creationId xmlns:p14="http://schemas.microsoft.com/office/powerpoint/2010/main" val="1858702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45DD7-90CB-4815-B35D-1E2F636D4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C10212-91BF-4E47-A10F-718571561061}">
  <ds:schemaRefs>
    <ds:schemaRef ds:uri="http://schemas.microsoft.com/office/infopath/2007/PartnerControl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5B1D514B-E59A-46AB-9A6C-F736ABE78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1718</TotalTime>
  <Words>3567</Words>
  <Application>Microsoft Office PowerPoint</Application>
  <PresentationFormat>Diavoorstelling (4:3)</PresentationFormat>
  <Paragraphs>427</Paragraphs>
  <Slides>69</Slides>
  <Notes>37</Notes>
  <HiddenSlides>0</HiddenSlides>
  <MMClips>6</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69</vt:i4>
      </vt:variant>
    </vt:vector>
  </HeadingPairs>
  <TitlesOfParts>
    <vt:vector size="77" baseType="lpstr">
      <vt:lpstr>Arial</vt:lpstr>
      <vt:lpstr>Calibri</vt:lpstr>
      <vt:lpstr>MentiText</vt:lpstr>
      <vt:lpstr>Syntax-Roman</vt:lpstr>
      <vt:lpstr>Times New Roman</vt:lpstr>
      <vt:lpstr>Verdana</vt:lpstr>
      <vt:lpstr>Kantoorthema</vt:lpstr>
      <vt:lpstr>1_Kantoorthema</vt:lpstr>
      <vt:lpstr>PowerPoint-presentatie</vt:lpstr>
      <vt:lpstr>PowerPoint-presentatie</vt:lpstr>
      <vt:lpstr>PowerPoint-presentatie</vt:lpstr>
      <vt:lpstr>Les 2 Ontsmetten en reinigen kasdek</vt:lpstr>
      <vt:lpstr>PowerPoint-presentatie</vt:lpstr>
      <vt:lpstr>PowerPoint-presentatie</vt:lpstr>
      <vt:lpstr>Kasdek reinigen </vt:lpstr>
      <vt:lpstr>Vervuiling van het glas</vt:lpstr>
      <vt:lpstr>Vervuiling van het glas</vt:lpstr>
      <vt:lpstr>Kasdek reinigen veiligheid</vt:lpstr>
      <vt:lpstr>Kasdek reinigen veiligheid</vt:lpstr>
      <vt:lpstr>Kasdek reinigen met dekwasser</vt:lpstr>
      <vt:lpstr>Kasdek reinigen met dekwasser</vt:lpstr>
      <vt:lpstr>Volautomatische dekwasser</vt:lpstr>
      <vt:lpstr>Veiligheidsmaatregelingen in de kas</vt:lpstr>
      <vt:lpstr>Krijtmiddel verwijderen</vt:lpstr>
      <vt:lpstr>Krijtmiddel verwijderen</vt:lpstr>
      <vt:lpstr>Krijtmiddel verwijderen</vt:lpstr>
      <vt:lpstr>Kasdek van binnen schoonmaken</vt:lpstr>
      <vt:lpstr>Middelen om glas te reinigen</vt:lpstr>
      <vt:lpstr>Water</vt:lpstr>
      <vt:lpstr>Kasdek van binnen schoonspuiten</vt:lpstr>
      <vt:lpstr>Fluorverbindingen</vt:lpstr>
      <vt:lpstr>Fluorverbindingen</vt:lpstr>
      <vt:lpstr>Ammonium bifloride </vt:lpstr>
      <vt:lpstr>Ammonium bifloride </vt:lpstr>
      <vt:lpstr>Quaternaire ammoniumverbindingen </vt:lpstr>
      <vt:lpstr>Organische zuren</vt:lpstr>
      <vt:lpstr>Ecologische glasreiniger</vt:lpstr>
      <vt:lpstr>Veiligheid bij glasreinigers</vt:lpstr>
      <vt:lpstr>Desinfecteren kas</vt:lpstr>
      <vt:lpstr>Wat is desinfecteren?  </vt:lpstr>
      <vt:lpstr>Eerst reinigen, dan desinfecteren</vt:lpstr>
      <vt:lpstr>Oppervlakte desinfectie</vt:lpstr>
      <vt:lpstr>Voordelen van schuimdesinfectie</vt:lpstr>
      <vt:lpstr>Voordelen van schuimdesinfectie</vt:lpstr>
      <vt:lpstr>Schuim desinfecteren</vt:lpstr>
      <vt:lpstr>Foggen als desinfectie</vt:lpstr>
      <vt:lpstr>Foggen als desinfectie</vt:lpstr>
      <vt:lpstr>Druppelaars reinigen en desinfecteren</vt:lpstr>
      <vt:lpstr> Bodemziektes</vt:lpstr>
      <vt:lpstr>Bodemziektes</vt:lpstr>
      <vt:lpstr>Aaltjes</vt:lpstr>
      <vt:lpstr>Aaltjes</vt:lpstr>
      <vt:lpstr>Bodemschimmels</vt:lpstr>
      <vt:lpstr>PowerPoint-presentatie</vt:lpstr>
      <vt:lpstr>Bodemschimmels</vt:lpstr>
      <vt:lpstr>Insecten</vt:lpstr>
      <vt:lpstr>PowerPoint-presentatie</vt:lpstr>
      <vt:lpstr>Bacteriën </vt:lpstr>
      <vt:lpstr>PowerPoint-presentatie</vt:lpstr>
      <vt:lpstr>Ontmetten</vt:lpstr>
      <vt:lpstr>Grond stomen</vt:lpstr>
      <vt:lpstr>PowerPoint-presentatie</vt:lpstr>
      <vt:lpstr>PowerPoint-presentatie</vt:lpstr>
      <vt:lpstr>Stomen met onderdruk</vt:lpstr>
      <vt:lpstr>PowerPoint-presentatie</vt:lpstr>
      <vt:lpstr>Chemisch ontsmetten</vt:lpstr>
      <vt:lpstr>Anaeroob ontmetten</vt:lpstr>
      <vt:lpstr>PowerPoint-presentatie</vt:lpstr>
      <vt:lpstr>Biologische ontmetting</vt:lpstr>
      <vt:lpstr>Stomen van substraat matten</vt:lpstr>
      <vt:lpstr>Meervoudig systeem</vt:lpstr>
      <vt:lpstr>Enkelvoudig systeem</vt:lpstr>
      <vt:lpstr>Opdrachten:</vt:lpstr>
      <vt:lpstr>Opdrachten:</vt:lpstr>
      <vt:lpstr>Opdrachten:</vt:lpstr>
      <vt:lpstr>Opdrachten: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Temperatuur</dc:title>
  <dc:creator>admin</dc:creator>
  <cp:lastModifiedBy>Gé Verbeek</cp:lastModifiedBy>
  <cp:revision>139</cp:revision>
  <dcterms:created xsi:type="dcterms:W3CDTF">2019-11-06T19:16:29Z</dcterms:created>
  <dcterms:modified xsi:type="dcterms:W3CDTF">2023-02-08T15:31:22Z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